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4" r:id="rId5"/>
    <p:sldId id="265" r:id="rId6"/>
    <p:sldId id="262" r:id="rId7"/>
    <p:sldId id="266" r:id="rId8"/>
    <p:sldId id="263" r:id="rId9"/>
    <p:sldId id="259"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7968CB0-DC55-4426-9C1F-B04BC8044B3D}" type="datetimeFigureOut">
              <a:rPr lang="en-GB" smtClean="0"/>
              <a:pPr/>
              <a:t>16/12/2010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3EB89A6-65A7-4E02-9AB9-0BDA1DB1EDA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968CB0-DC55-4426-9C1F-B04BC8044B3D}" type="datetimeFigureOut">
              <a:rPr lang="en-GB" smtClean="0"/>
              <a:pPr/>
              <a:t>16/12/2010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3EB89A6-65A7-4E02-9AB9-0BDA1DB1EDA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968CB0-DC55-4426-9C1F-B04BC8044B3D}" type="datetimeFigureOut">
              <a:rPr lang="en-GB" smtClean="0"/>
              <a:pPr/>
              <a:t>16/12/2010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3EB89A6-65A7-4E02-9AB9-0BDA1DB1EDA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968CB0-DC55-4426-9C1F-B04BC8044B3D}" type="datetimeFigureOut">
              <a:rPr lang="en-GB" smtClean="0"/>
              <a:pPr/>
              <a:t>16/12/2010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3EB89A6-65A7-4E02-9AB9-0BDA1DB1EDAC}"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968CB0-DC55-4426-9C1F-B04BC8044B3D}" type="datetimeFigureOut">
              <a:rPr lang="en-GB" smtClean="0"/>
              <a:pPr/>
              <a:t>16/12/2010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3EB89A6-65A7-4E02-9AB9-0BDA1DB1EDAC}"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968CB0-DC55-4426-9C1F-B04BC8044B3D}" type="datetimeFigureOut">
              <a:rPr lang="en-GB" smtClean="0"/>
              <a:pPr/>
              <a:t>16/12/2010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3EB89A6-65A7-4E02-9AB9-0BDA1DB1EDAC}"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968CB0-DC55-4426-9C1F-B04BC8044B3D}" type="datetimeFigureOut">
              <a:rPr lang="en-GB" smtClean="0"/>
              <a:pPr/>
              <a:t>16/12/2010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E3EB89A6-65A7-4E02-9AB9-0BDA1DB1EDA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7968CB0-DC55-4426-9C1F-B04BC8044B3D}" type="datetimeFigureOut">
              <a:rPr lang="en-GB" smtClean="0"/>
              <a:pPr/>
              <a:t>16/12/2010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E3EB89A6-65A7-4E02-9AB9-0BDA1DB1EDAC}"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968CB0-DC55-4426-9C1F-B04BC8044B3D}" type="datetimeFigureOut">
              <a:rPr lang="en-GB" smtClean="0"/>
              <a:pPr/>
              <a:t>16/12/2010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E3EB89A6-65A7-4E02-9AB9-0BDA1DB1EDA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7968CB0-DC55-4426-9C1F-B04BC8044B3D}" type="datetimeFigureOut">
              <a:rPr lang="en-GB" smtClean="0"/>
              <a:pPr/>
              <a:t>16/12/2010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3EB89A6-65A7-4E02-9AB9-0BDA1DB1EDA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7968CB0-DC55-4426-9C1F-B04BC8044B3D}" type="datetimeFigureOut">
              <a:rPr lang="en-GB" smtClean="0"/>
              <a:pPr/>
              <a:t>16/12/2010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3EB89A6-65A7-4E02-9AB9-0BDA1DB1EDAC}"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968CB0-DC55-4426-9C1F-B04BC8044B3D}" type="datetimeFigureOut">
              <a:rPr lang="en-GB" smtClean="0"/>
              <a:pPr/>
              <a:t>16/12/2010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3EB89A6-65A7-4E02-9AB9-0BDA1DB1EDA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924944"/>
            <a:ext cx="7772400" cy="1470025"/>
          </a:xfrm>
        </p:spPr>
        <p:txBody>
          <a:bodyPr>
            <a:normAutofit fontScale="90000"/>
          </a:bodyPr>
          <a:lstStyle/>
          <a:p>
            <a:r>
              <a:rPr lang="en-GB" b="1" dirty="0">
                <a:ea typeface="Calibri"/>
                <a:cs typeface="Arial"/>
              </a:rPr>
              <a:t>AGM report </a:t>
            </a:r>
            <a:r>
              <a:rPr lang="en-GB" dirty="0">
                <a:ea typeface="Calibri"/>
                <a:cs typeface="Times New Roman"/>
              </a:rPr>
              <a:t/>
            </a:r>
            <a:br>
              <a:rPr lang="en-GB" dirty="0">
                <a:ea typeface="Calibri"/>
                <a:cs typeface="Times New Roman"/>
              </a:rPr>
            </a:br>
            <a:endParaRPr lang="en-GB" dirty="0"/>
          </a:p>
        </p:txBody>
      </p:sp>
      <p:sp>
        <p:nvSpPr>
          <p:cNvPr id="3" name="Subtitle 2"/>
          <p:cNvSpPr>
            <a:spLocks noGrp="1"/>
          </p:cNvSpPr>
          <p:nvPr>
            <p:ph type="subTitle" idx="1"/>
          </p:nvPr>
        </p:nvSpPr>
        <p:spPr/>
        <p:txBody>
          <a:bodyPr>
            <a:normAutofit/>
          </a:bodyPr>
          <a:lstStyle/>
          <a:p>
            <a:endParaRPr lang="en-GB" b="1" dirty="0" smtClean="0">
              <a:ea typeface="Calibri"/>
              <a:cs typeface="Arial"/>
            </a:endParaRPr>
          </a:p>
          <a:p>
            <a:r>
              <a:rPr lang="en-GB" b="1" dirty="0" smtClean="0">
                <a:ea typeface="Calibri"/>
                <a:cs typeface="Arial"/>
              </a:rPr>
              <a:t>16 December 2010</a:t>
            </a:r>
            <a:endParaRPr lang="en-GB" dirty="0"/>
          </a:p>
        </p:txBody>
      </p:sp>
      <p:pic>
        <p:nvPicPr>
          <p:cNvPr id="4" name="Picture 3" descr="SRFlogo1.jpg"/>
          <p:cNvPicPr>
            <a:picLocks noChangeAspect="1"/>
          </p:cNvPicPr>
          <p:nvPr/>
        </p:nvPicPr>
        <p:blipFill>
          <a:blip r:embed="rId2" cstate="print"/>
          <a:stretch>
            <a:fillRect/>
          </a:stretch>
        </p:blipFill>
        <p:spPr>
          <a:xfrm>
            <a:off x="539552" y="188640"/>
            <a:ext cx="2053976" cy="23133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8840"/>
            <a:ext cx="8229600" cy="4018451"/>
          </a:xfrm>
        </p:spPr>
        <p:txBody>
          <a:bodyPr/>
          <a:lstStyle/>
          <a:p>
            <a:pPr>
              <a:buNone/>
            </a:pPr>
            <a:r>
              <a:rPr lang="en-GB" dirty="0" smtClean="0"/>
              <a:t>Our grant from S&amp;N was designed to cover 3 years rent and running costs for premises, to enable us to set up our culture centre and to expand our range of activities.  The 3 years runs out in June 2011.</a:t>
            </a:r>
          </a:p>
          <a:p>
            <a:pPr>
              <a:buNone/>
            </a:pPr>
            <a:endParaRPr lang="en-GB" dirty="0" smtClean="0"/>
          </a:p>
          <a:p>
            <a:pPr>
              <a:buNone/>
            </a:pPr>
            <a:r>
              <a:rPr lang="en-GB" dirty="0" smtClean="0"/>
              <a:t>Our lease allows us to stay here for a further 2 years at the same rent if we wish to / can afford to.</a:t>
            </a:r>
          </a:p>
          <a:p>
            <a:endParaRPr lang="en-GB" dirty="0"/>
          </a:p>
        </p:txBody>
      </p:sp>
      <p:sp>
        <p:nvSpPr>
          <p:cNvPr id="3" name="Title 2"/>
          <p:cNvSpPr>
            <a:spLocks noGrp="1"/>
          </p:cNvSpPr>
          <p:nvPr>
            <p:ph type="title"/>
          </p:nvPr>
        </p:nvSpPr>
        <p:spPr/>
        <p:txBody>
          <a:bodyPr/>
          <a:lstStyle/>
          <a:p>
            <a:pPr algn="r"/>
            <a:r>
              <a:rPr lang="en-GB" dirty="0" smtClean="0"/>
              <a:t>Plans for the future</a:t>
            </a:r>
            <a:endParaRPr lang="en-GB" dirty="0"/>
          </a:p>
        </p:txBody>
      </p:sp>
      <p:pic>
        <p:nvPicPr>
          <p:cNvPr id="4" name="Picture 3" descr="SRFlogo1.jpg"/>
          <p:cNvPicPr>
            <a:picLocks noChangeAspect="1"/>
          </p:cNvPicPr>
          <p:nvPr/>
        </p:nvPicPr>
        <p:blipFill>
          <a:blip r:embed="rId2" cstate="print"/>
          <a:stretch>
            <a:fillRect/>
          </a:stretch>
        </p:blipFill>
        <p:spPr>
          <a:xfrm>
            <a:off x="539552" y="188640"/>
            <a:ext cx="1368152" cy="154089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16832"/>
            <a:ext cx="8229600" cy="4090459"/>
          </a:xfrm>
        </p:spPr>
        <p:txBody>
          <a:bodyPr>
            <a:normAutofit lnSpcReduction="10000"/>
          </a:bodyPr>
          <a:lstStyle/>
          <a:p>
            <a:pPr>
              <a:buFont typeface="Wingdings" pitchFamily="2" charset="2"/>
              <a:buChar char="Ø"/>
            </a:pPr>
            <a:r>
              <a:rPr lang="en-GB" dirty="0" smtClean="0"/>
              <a:t>Most of the rise in our profile has been caused by the increased number of hours we work + visibility of town centre site.  So we’d lose a lot of momentum if we lost this building</a:t>
            </a:r>
          </a:p>
          <a:p>
            <a:pPr>
              <a:buFont typeface="Wingdings" pitchFamily="2" charset="2"/>
              <a:buChar char="Ø"/>
            </a:pPr>
            <a:r>
              <a:rPr lang="en-GB" dirty="0" smtClean="0"/>
              <a:t>The building offers us the opportunity to expand more -  and if we have more volunteer help + (preferably) money to professionalise our management we could realise those opportunities</a:t>
            </a:r>
            <a:endParaRPr lang="en-GB" dirty="0"/>
          </a:p>
        </p:txBody>
      </p:sp>
      <p:sp>
        <p:nvSpPr>
          <p:cNvPr id="3" name="Title 2"/>
          <p:cNvSpPr>
            <a:spLocks noGrp="1"/>
          </p:cNvSpPr>
          <p:nvPr>
            <p:ph type="title"/>
          </p:nvPr>
        </p:nvSpPr>
        <p:spPr/>
        <p:txBody>
          <a:bodyPr/>
          <a:lstStyle/>
          <a:p>
            <a:pPr algn="r"/>
            <a:r>
              <a:rPr lang="en-GB" dirty="0" smtClean="0"/>
              <a:t>Do we want to stay here?</a:t>
            </a:r>
            <a:endParaRPr lang="en-GB" dirty="0"/>
          </a:p>
        </p:txBody>
      </p:sp>
      <p:pic>
        <p:nvPicPr>
          <p:cNvPr id="4" name="Picture 3" descr="SRFlogo1.jpg"/>
          <p:cNvPicPr>
            <a:picLocks noChangeAspect="1"/>
          </p:cNvPicPr>
          <p:nvPr/>
        </p:nvPicPr>
        <p:blipFill>
          <a:blip r:embed="rId2" cstate="print"/>
          <a:stretch>
            <a:fillRect/>
          </a:stretch>
        </p:blipFill>
        <p:spPr>
          <a:xfrm>
            <a:off x="539552" y="188640"/>
            <a:ext cx="1368152" cy="1540898"/>
          </a:xfrm>
          <a:prstGeom prst="rect">
            <a:avLst/>
          </a:prstGeom>
        </p:spPr>
      </p:pic>
      <p:sp>
        <p:nvSpPr>
          <p:cNvPr id="5" name="Content Placeholder 1"/>
          <p:cNvSpPr txBox="1">
            <a:spLocks/>
          </p:cNvSpPr>
          <p:nvPr/>
        </p:nvSpPr>
        <p:spPr>
          <a:xfrm>
            <a:off x="1835696" y="2204865"/>
            <a:ext cx="4176464" cy="1584176"/>
          </a:xfrm>
          <a:prstGeom prst="rect">
            <a:avLst/>
          </a:prstGeom>
        </p:spPr>
        <p:txBody>
          <a:bodyPr vert="horz">
            <a:normAutofit fontScale="92500" lnSpcReduction="10000"/>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GB" sz="54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GB" sz="5400" b="0" i="0" u="none" strike="noStrike" kern="1200" cap="none" spc="0" normalizeH="0" baseline="0" noProof="0" dirty="0" smtClean="0">
                <a:ln>
                  <a:noFill/>
                </a:ln>
                <a:solidFill>
                  <a:schemeClr val="tx1"/>
                </a:solidFill>
                <a:effectLst/>
                <a:uLnTx/>
                <a:uFillTx/>
                <a:latin typeface="+mn-lt"/>
                <a:ea typeface="+mn-ea"/>
                <a:cs typeface="+mn-cs"/>
              </a:rPr>
              <a:t>YES!</a:t>
            </a:r>
            <a:endParaRPr kumimoji="0" lang="en-GB" sz="5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2">
                                            <p:txEl>
                                              <p:pRg st="0" end="0"/>
                                            </p:txEl>
                                          </p:spTgt>
                                        </p:tgtEl>
                                      </p:cBhvr>
                                    </p:animEffect>
                                    <p:set>
                                      <p:cBhvr>
                                        <p:cTn id="17" dur="1" fill="hold">
                                          <p:stCondLst>
                                            <p:cond delay="499"/>
                                          </p:stCondLst>
                                        </p:cTn>
                                        <p:tgtEl>
                                          <p:spTgt spid="2">
                                            <p:txEl>
                                              <p:pRg st="0" end="0"/>
                                            </p:txEl>
                                          </p:spTgt>
                                        </p:tgtEl>
                                        <p:attrNameLst>
                                          <p:attrName>style.visibility</p:attrName>
                                        </p:attrNameLst>
                                      </p:cBhvr>
                                      <p:to>
                                        <p:strVal val="hidden"/>
                                      </p:to>
                                    </p:set>
                                  </p:childTnLst>
                                </p:cTn>
                              </p:par>
                              <p:par>
                                <p:cTn id="18" presetID="3" presetClass="exit" presetSubtype="10" fill="hold" nodeType="withEffect">
                                  <p:stCondLst>
                                    <p:cond delay="0"/>
                                  </p:stCondLst>
                                  <p:childTnLst>
                                    <p:animEffect transition="out" filter="blinds(horizontal)">
                                      <p:cBhvr>
                                        <p:cTn id="19" dur="500"/>
                                        <p:tgtEl>
                                          <p:spTgt spid="2">
                                            <p:txEl>
                                              <p:pRg st="1" end="1"/>
                                            </p:txEl>
                                          </p:spTgt>
                                        </p:tgtEl>
                                      </p:cBhvr>
                                    </p:animEffect>
                                    <p:set>
                                      <p:cBhvr>
                                        <p:cTn id="20"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linds(horizont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en-GB" dirty="0" smtClean="0"/>
              <a:t>Can we afford to stay on?</a:t>
            </a:r>
            <a:endParaRPr lang="en-GB" dirty="0"/>
          </a:p>
        </p:txBody>
      </p:sp>
      <p:pic>
        <p:nvPicPr>
          <p:cNvPr id="4" name="Picture 3" descr="SRFlogo1.jpg"/>
          <p:cNvPicPr>
            <a:picLocks noChangeAspect="1"/>
          </p:cNvPicPr>
          <p:nvPr/>
        </p:nvPicPr>
        <p:blipFill>
          <a:blip r:embed="rId2" cstate="print"/>
          <a:stretch>
            <a:fillRect/>
          </a:stretch>
        </p:blipFill>
        <p:spPr>
          <a:xfrm>
            <a:off x="539552" y="188640"/>
            <a:ext cx="1368152" cy="1540898"/>
          </a:xfrm>
          <a:prstGeom prst="rect">
            <a:avLst/>
          </a:prstGeom>
        </p:spPr>
      </p:pic>
      <p:sp>
        <p:nvSpPr>
          <p:cNvPr id="5" name="Content Placeholder 4"/>
          <p:cNvSpPr>
            <a:spLocks noGrp="1"/>
          </p:cNvSpPr>
          <p:nvPr>
            <p:ph idx="1"/>
          </p:nvPr>
        </p:nvSpPr>
        <p:spPr>
          <a:xfrm>
            <a:off x="467544" y="2623525"/>
            <a:ext cx="8229600" cy="2461659"/>
          </a:xfrm>
        </p:spPr>
        <p:txBody>
          <a:bodyPr/>
          <a:lstStyle/>
          <a:p>
            <a:pPr>
              <a:buFont typeface="Wingdings" pitchFamily="2" charset="2"/>
              <a:buChar char="Ø"/>
            </a:pPr>
            <a:r>
              <a:rPr lang="en-GB" dirty="0" smtClean="0"/>
              <a:t>Our premises cost is now stable at £15000pa</a:t>
            </a:r>
          </a:p>
          <a:p>
            <a:pPr>
              <a:buFont typeface="Wingdings" pitchFamily="2" charset="2"/>
              <a:buChar char="Ø"/>
            </a:pPr>
            <a:endParaRPr lang="en-GB" dirty="0" smtClean="0"/>
          </a:p>
          <a:p>
            <a:pPr>
              <a:buFont typeface="Wingdings" pitchFamily="2" charset="2"/>
              <a:buChar char="Ø"/>
            </a:pPr>
            <a:r>
              <a:rPr lang="en-GB" dirty="0" smtClean="0"/>
              <a:t>Income is rising</a:t>
            </a:r>
          </a:p>
          <a:p>
            <a:pPr lvl="1"/>
            <a:endParaRPr lang="en-GB" dirty="0"/>
          </a:p>
        </p:txBody>
      </p:sp>
      <p:sp>
        <p:nvSpPr>
          <p:cNvPr id="6" name="Content Placeholder 1"/>
          <p:cNvSpPr txBox="1">
            <a:spLocks/>
          </p:cNvSpPr>
          <p:nvPr/>
        </p:nvSpPr>
        <p:spPr>
          <a:xfrm>
            <a:off x="1835696" y="2204865"/>
            <a:ext cx="4176464" cy="1584176"/>
          </a:xfrm>
          <a:prstGeom prst="rect">
            <a:avLst/>
          </a:prstGeom>
        </p:spPr>
        <p:txBody>
          <a:bodyPr vert="horz">
            <a:normAutofit fontScale="92500" lnSpcReduction="10000"/>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GB" sz="54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GB" sz="5400" b="0" i="0" u="none" strike="noStrike" kern="1200" cap="none" spc="0" normalizeH="0" baseline="0" noProof="0" dirty="0" smtClean="0">
                <a:ln>
                  <a:noFill/>
                </a:ln>
                <a:solidFill>
                  <a:schemeClr val="tx1"/>
                </a:solidFill>
                <a:effectLst/>
                <a:uLnTx/>
                <a:uFillTx/>
                <a:latin typeface="+mn-lt"/>
                <a:ea typeface="+mn-ea"/>
                <a:cs typeface="+mn-cs"/>
              </a:rPr>
              <a:t>YES!</a:t>
            </a:r>
            <a:endParaRPr kumimoji="0" lang="en-GB" sz="5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5">
                                            <p:txEl>
                                              <p:pRg st="2" end="2"/>
                                            </p:txEl>
                                          </p:spTgt>
                                        </p:tgtEl>
                                      </p:cBhvr>
                                    </p:animEffect>
                                    <p:set>
                                      <p:cBhvr>
                                        <p:cTn id="10" dur="1" fill="hold">
                                          <p:stCondLst>
                                            <p:cond delay="499"/>
                                          </p:stCondLst>
                                        </p:cTn>
                                        <p:tgtEl>
                                          <p:spTgt spid="5">
                                            <p:txEl>
                                              <p:pRg st="2" end="2"/>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GB" dirty="0" smtClean="0"/>
          </a:p>
          <a:p>
            <a:pPr>
              <a:buNone/>
            </a:pPr>
            <a:endParaRPr lang="en-GB" dirty="0" smtClean="0"/>
          </a:p>
          <a:p>
            <a:pPr algn="ctr">
              <a:buNone/>
            </a:pPr>
            <a:r>
              <a:rPr lang="en-GB" sz="4000" dirty="0" smtClean="0"/>
              <a:t>What do you think?</a:t>
            </a:r>
            <a:endParaRPr lang="en-GB" sz="4000" dirty="0"/>
          </a:p>
        </p:txBody>
      </p:sp>
      <p:pic>
        <p:nvPicPr>
          <p:cNvPr id="4" name="Picture 3" descr="SRFlogo1.jpg"/>
          <p:cNvPicPr>
            <a:picLocks noChangeAspect="1"/>
          </p:cNvPicPr>
          <p:nvPr/>
        </p:nvPicPr>
        <p:blipFill>
          <a:blip r:embed="rId2" cstate="print"/>
          <a:stretch>
            <a:fillRect/>
          </a:stretch>
        </p:blipFill>
        <p:spPr>
          <a:xfrm>
            <a:off x="539552" y="188640"/>
            <a:ext cx="1368152" cy="154089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67544" y="1556792"/>
          <a:ext cx="8229600" cy="4286017"/>
        </p:xfrm>
        <a:graphic>
          <a:graphicData uri="http://schemas.openxmlformats.org/drawingml/2006/table">
            <a:tbl>
              <a:tblPr firstRow="1" bandRow="1">
                <a:tableStyleId>{9D7B26C5-4107-4FEC-AEDC-1716B250A1EF}</a:tableStyleId>
              </a:tblPr>
              <a:tblGrid>
                <a:gridCol w="864096"/>
                <a:gridCol w="781824"/>
                <a:gridCol w="822960"/>
                <a:gridCol w="822960"/>
                <a:gridCol w="822960"/>
                <a:gridCol w="822960"/>
                <a:gridCol w="822960"/>
                <a:gridCol w="822960"/>
                <a:gridCol w="822960"/>
                <a:gridCol w="822960"/>
              </a:tblGrid>
              <a:tr h="5888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mtClean="0"/>
                        <a:t>£000</a:t>
                      </a:r>
                      <a:endParaRPr lang="en-GB" dirty="0" smtClean="0"/>
                    </a:p>
                  </a:txBody>
                  <a:tcPr/>
                </a:tc>
                <a:tc>
                  <a:txBody>
                    <a:bodyPr/>
                    <a:lstStyle/>
                    <a:p>
                      <a:endParaRPr lang="en-GB"/>
                    </a:p>
                  </a:txBody>
                  <a:tcPr/>
                </a:tc>
                <a:tc>
                  <a:txBody>
                    <a:bodyPr/>
                    <a:lstStyle/>
                    <a:p>
                      <a:endParaRPr lang="en-GB" dirty="0"/>
                    </a:p>
                  </a:txBody>
                  <a:tcPr/>
                </a:tc>
                <a:tc>
                  <a:txBody>
                    <a:bodyPr/>
                    <a:lstStyle/>
                    <a:p>
                      <a:endParaRPr lang="en-GB" dirty="0"/>
                    </a:p>
                  </a:txBody>
                  <a:tcPr/>
                </a:tc>
                <a:tc gridSpan="3">
                  <a:txBody>
                    <a:bodyPr/>
                    <a:lstStyle/>
                    <a:p>
                      <a:r>
                        <a:rPr lang="en-GB" dirty="0" smtClean="0"/>
                        <a:t>FORECAST 1:</a:t>
                      </a:r>
                    </a:p>
                    <a:p>
                      <a:r>
                        <a:rPr lang="en-GB" dirty="0" smtClean="0"/>
                        <a:t>INCOME AT 09-10</a:t>
                      </a:r>
                      <a:r>
                        <a:rPr lang="en-GB" baseline="0" dirty="0" smtClean="0"/>
                        <a:t> LEVEL</a:t>
                      </a:r>
                      <a:endParaRPr lang="en-GB" dirty="0"/>
                    </a:p>
                  </a:txBody>
                  <a:tcPr>
                    <a:solidFill>
                      <a:schemeClr val="accent1">
                        <a:lumMod val="20000"/>
                        <a:lumOff val="80000"/>
                      </a:schemeClr>
                    </a:solidFill>
                  </a:tcPr>
                </a:tc>
                <a:tc hMerge="1">
                  <a:txBody>
                    <a:bodyPr/>
                    <a:lstStyle/>
                    <a:p>
                      <a:endParaRPr lang="en-GB"/>
                    </a:p>
                  </a:txBody>
                  <a:tcPr/>
                </a:tc>
                <a:tc hMerge="1">
                  <a:txBody>
                    <a:bodyPr/>
                    <a:lstStyle/>
                    <a:p>
                      <a:endParaRPr lang="en-GB" dirty="0"/>
                    </a:p>
                  </a:txBody>
                  <a:tcPr/>
                </a:tc>
                <a:tc gridSpan="3">
                  <a:txBody>
                    <a:bodyPr/>
                    <a:lstStyle/>
                    <a:p>
                      <a:r>
                        <a:rPr lang="en-GB" dirty="0" smtClean="0"/>
                        <a:t>FORECAST 2: </a:t>
                      </a:r>
                    </a:p>
                    <a:p>
                      <a:r>
                        <a:rPr lang="en-GB" dirty="0" smtClean="0"/>
                        <a:t>INCOME DOWN</a:t>
                      </a:r>
                      <a:endParaRPr lang="en-GB" dirty="0"/>
                    </a:p>
                  </a:txBody>
                  <a:tcPr>
                    <a:solidFill>
                      <a:schemeClr val="accent6">
                        <a:lumMod val="20000"/>
                        <a:lumOff val="80000"/>
                      </a:schemeClr>
                    </a:solidFill>
                  </a:tcPr>
                </a:tc>
                <a:tc hMerge="1">
                  <a:txBody>
                    <a:bodyPr/>
                    <a:lstStyle/>
                    <a:p>
                      <a:endParaRPr lang="en-GB" dirty="0"/>
                    </a:p>
                  </a:txBody>
                  <a:tcPr/>
                </a:tc>
                <a:tc hMerge="1">
                  <a:txBody>
                    <a:bodyPr/>
                    <a:lstStyle/>
                    <a:p>
                      <a:endParaRPr lang="en-GB" dirty="0"/>
                    </a:p>
                  </a:txBody>
                  <a:tcPr/>
                </a:tc>
              </a:tr>
              <a:tr h="1016325">
                <a:tc>
                  <a:txBody>
                    <a:bodyPr/>
                    <a:lstStyle/>
                    <a:p>
                      <a:endParaRPr lang="en-GB" dirty="0"/>
                    </a:p>
                  </a:txBody>
                  <a:tcPr/>
                </a:tc>
                <a:tc>
                  <a:txBody>
                    <a:bodyPr/>
                    <a:lstStyle/>
                    <a:p>
                      <a:r>
                        <a:rPr lang="en-GB" dirty="0" smtClean="0"/>
                        <a:t>2007-8</a:t>
                      </a:r>
                      <a:endParaRPr lang="en-GB" dirty="0"/>
                    </a:p>
                  </a:txBody>
                  <a:tcPr/>
                </a:tc>
                <a:tc>
                  <a:txBody>
                    <a:bodyPr/>
                    <a:lstStyle/>
                    <a:p>
                      <a:r>
                        <a:rPr lang="en-GB" dirty="0" smtClean="0"/>
                        <a:t>2008-9</a:t>
                      </a:r>
                      <a:endParaRPr lang="en-GB" dirty="0"/>
                    </a:p>
                  </a:txBody>
                  <a:tcPr/>
                </a:tc>
                <a:tc>
                  <a:txBody>
                    <a:bodyPr/>
                    <a:lstStyle/>
                    <a:p>
                      <a:r>
                        <a:rPr lang="en-GB" dirty="0" smtClean="0"/>
                        <a:t>2009-10</a:t>
                      </a:r>
                      <a:endParaRPr lang="en-GB" dirty="0"/>
                    </a:p>
                  </a:txBody>
                  <a:tcPr/>
                </a:tc>
                <a:tc>
                  <a:txBody>
                    <a:bodyPr/>
                    <a:lstStyle/>
                    <a:p>
                      <a:r>
                        <a:rPr lang="en-GB" dirty="0" smtClean="0"/>
                        <a:t>2010-11</a:t>
                      </a:r>
                      <a:endParaRPr lang="en-GB" dirty="0"/>
                    </a:p>
                  </a:txBody>
                  <a:tcPr>
                    <a:solidFill>
                      <a:schemeClr val="accent1">
                        <a:lumMod val="20000"/>
                        <a:lumOff val="80000"/>
                      </a:schemeClr>
                    </a:solidFill>
                  </a:tcPr>
                </a:tc>
                <a:tc>
                  <a:txBody>
                    <a:bodyPr/>
                    <a:lstStyle/>
                    <a:p>
                      <a:r>
                        <a:rPr lang="en-GB" dirty="0" smtClean="0"/>
                        <a:t>2011-12</a:t>
                      </a:r>
                      <a:endParaRPr lang="en-GB" dirty="0"/>
                    </a:p>
                  </a:txBody>
                  <a:tcPr>
                    <a:solidFill>
                      <a:schemeClr val="accent1">
                        <a:lumMod val="20000"/>
                        <a:lumOff val="80000"/>
                      </a:schemeClr>
                    </a:solidFill>
                  </a:tcPr>
                </a:tc>
                <a:tc>
                  <a:txBody>
                    <a:bodyPr/>
                    <a:lstStyle/>
                    <a:p>
                      <a:r>
                        <a:rPr lang="en-GB" dirty="0" smtClean="0"/>
                        <a:t>2012-13</a:t>
                      </a:r>
                      <a:endParaRPr lang="en-GB" dirty="0"/>
                    </a:p>
                  </a:txBody>
                  <a:tcPr>
                    <a:solidFill>
                      <a:schemeClr val="accent1">
                        <a:lumMod val="20000"/>
                        <a:lumOff val="80000"/>
                      </a:schemeClr>
                    </a:solidFill>
                  </a:tcPr>
                </a:tc>
                <a:tc>
                  <a:txBody>
                    <a:bodyPr/>
                    <a:lstStyle/>
                    <a:p>
                      <a:r>
                        <a:rPr lang="en-GB" dirty="0" smtClean="0"/>
                        <a:t>2010-11</a:t>
                      </a:r>
                      <a:endParaRPr lang="en-GB" dirty="0"/>
                    </a:p>
                  </a:txBody>
                  <a:tcPr>
                    <a:solidFill>
                      <a:schemeClr val="accent6">
                        <a:lumMod val="20000"/>
                        <a:lumOff val="80000"/>
                      </a:schemeClr>
                    </a:solidFill>
                  </a:tcPr>
                </a:tc>
                <a:tc>
                  <a:txBody>
                    <a:bodyPr/>
                    <a:lstStyle/>
                    <a:p>
                      <a:r>
                        <a:rPr lang="en-GB" dirty="0" smtClean="0"/>
                        <a:t>2011-12</a:t>
                      </a:r>
                      <a:endParaRPr lang="en-GB" dirty="0"/>
                    </a:p>
                  </a:txBody>
                  <a:tcPr>
                    <a:solidFill>
                      <a:schemeClr val="accent6">
                        <a:lumMod val="20000"/>
                        <a:lumOff val="80000"/>
                      </a:schemeClr>
                    </a:solidFill>
                  </a:tcPr>
                </a:tc>
                <a:tc>
                  <a:txBody>
                    <a:bodyPr/>
                    <a:lstStyle/>
                    <a:p>
                      <a:r>
                        <a:rPr lang="en-GB" dirty="0" smtClean="0"/>
                        <a:t>2012-13</a:t>
                      </a:r>
                      <a:endParaRPr lang="en-GB" dirty="0"/>
                    </a:p>
                  </a:txBody>
                  <a:tcPr>
                    <a:solidFill>
                      <a:schemeClr val="accent6">
                        <a:lumMod val="20000"/>
                        <a:lumOff val="80000"/>
                      </a:schemeClr>
                    </a:solidFill>
                  </a:tcPr>
                </a:tc>
              </a:tr>
              <a:tr h="588823">
                <a:tc>
                  <a:txBody>
                    <a:bodyPr/>
                    <a:lstStyle/>
                    <a:p>
                      <a:r>
                        <a:rPr lang="en-GB" dirty="0" smtClean="0"/>
                        <a:t>INC</a:t>
                      </a:r>
                      <a:endParaRPr lang="en-GB" dirty="0"/>
                    </a:p>
                  </a:txBody>
                  <a:tcPr/>
                </a:tc>
                <a:tc>
                  <a:txBody>
                    <a:bodyPr/>
                    <a:lstStyle/>
                    <a:p>
                      <a:pPr algn="r"/>
                      <a:r>
                        <a:rPr lang="en-GB" dirty="0" smtClean="0"/>
                        <a:t>59</a:t>
                      </a:r>
                      <a:endParaRPr lang="en-GB" dirty="0"/>
                    </a:p>
                  </a:txBody>
                  <a:tcPr/>
                </a:tc>
                <a:tc>
                  <a:txBody>
                    <a:bodyPr/>
                    <a:lstStyle/>
                    <a:p>
                      <a:pPr algn="r"/>
                      <a:r>
                        <a:rPr lang="en-GB" dirty="0" smtClean="0"/>
                        <a:t>14</a:t>
                      </a:r>
                      <a:endParaRPr lang="en-GB" dirty="0"/>
                    </a:p>
                  </a:txBody>
                  <a:tcPr/>
                </a:tc>
                <a:tc>
                  <a:txBody>
                    <a:bodyPr/>
                    <a:lstStyle/>
                    <a:p>
                      <a:pPr algn="r"/>
                      <a:r>
                        <a:rPr lang="en-GB" dirty="0" smtClean="0"/>
                        <a:t>25</a:t>
                      </a:r>
                      <a:endParaRPr lang="en-GB" dirty="0"/>
                    </a:p>
                  </a:txBody>
                  <a:tcPr/>
                </a:tc>
                <a:tc>
                  <a:txBody>
                    <a:bodyPr/>
                    <a:lstStyle/>
                    <a:p>
                      <a:pPr algn="r"/>
                      <a:r>
                        <a:rPr lang="en-GB" dirty="0" smtClean="0"/>
                        <a:t>25</a:t>
                      </a:r>
                      <a:endParaRPr lang="en-GB" dirty="0"/>
                    </a:p>
                  </a:txBody>
                  <a:tcPr>
                    <a:solidFill>
                      <a:schemeClr val="accent1">
                        <a:lumMod val="20000"/>
                        <a:lumOff val="80000"/>
                      </a:schemeClr>
                    </a:solidFill>
                  </a:tcPr>
                </a:tc>
                <a:tc>
                  <a:txBody>
                    <a:bodyPr/>
                    <a:lstStyle/>
                    <a:p>
                      <a:pPr algn="r"/>
                      <a:r>
                        <a:rPr lang="en-GB" dirty="0" smtClean="0"/>
                        <a:t>25</a:t>
                      </a:r>
                      <a:endParaRPr lang="en-GB" dirty="0"/>
                    </a:p>
                  </a:txBody>
                  <a:tcPr>
                    <a:solidFill>
                      <a:schemeClr val="accent1">
                        <a:lumMod val="20000"/>
                        <a:lumOff val="80000"/>
                      </a:schemeClr>
                    </a:solidFill>
                  </a:tcPr>
                </a:tc>
                <a:tc>
                  <a:txBody>
                    <a:bodyPr/>
                    <a:lstStyle/>
                    <a:p>
                      <a:pPr algn="r"/>
                      <a:r>
                        <a:rPr lang="en-GB" dirty="0" smtClean="0"/>
                        <a:t>25</a:t>
                      </a:r>
                      <a:endParaRPr lang="en-GB" dirty="0"/>
                    </a:p>
                  </a:txBody>
                  <a:tcPr>
                    <a:solidFill>
                      <a:schemeClr val="accent1">
                        <a:lumMod val="20000"/>
                        <a:lumOff val="80000"/>
                      </a:schemeClr>
                    </a:solidFill>
                  </a:tcPr>
                </a:tc>
                <a:tc>
                  <a:txBody>
                    <a:bodyPr/>
                    <a:lstStyle/>
                    <a:p>
                      <a:pPr algn="r"/>
                      <a:r>
                        <a:rPr lang="en-GB" dirty="0" smtClean="0"/>
                        <a:t>20</a:t>
                      </a:r>
                      <a:endParaRPr lang="en-GB" dirty="0"/>
                    </a:p>
                  </a:txBody>
                  <a:tcPr>
                    <a:solidFill>
                      <a:schemeClr val="accent6">
                        <a:lumMod val="20000"/>
                        <a:lumOff val="80000"/>
                      </a:schemeClr>
                    </a:solidFill>
                  </a:tcPr>
                </a:tc>
                <a:tc>
                  <a:txBody>
                    <a:bodyPr/>
                    <a:lstStyle/>
                    <a:p>
                      <a:pPr algn="r"/>
                      <a:r>
                        <a:rPr lang="en-GB" dirty="0" smtClean="0"/>
                        <a:t>20</a:t>
                      </a:r>
                      <a:endParaRPr lang="en-GB" dirty="0"/>
                    </a:p>
                  </a:txBody>
                  <a:tcPr>
                    <a:solidFill>
                      <a:schemeClr val="accent6">
                        <a:lumMod val="20000"/>
                        <a:lumOff val="80000"/>
                      </a:schemeClr>
                    </a:solidFill>
                  </a:tcPr>
                </a:tc>
                <a:tc>
                  <a:txBody>
                    <a:bodyPr/>
                    <a:lstStyle/>
                    <a:p>
                      <a:pPr algn="r"/>
                      <a:r>
                        <a:rPr lang="en-GB" dirty="0" smtClean="0"/>
                        <a:t>20</a:t>
                      </a:r>
                      <a:endParaRPr lang="en-GB" dirty="0"/>
                    </a:p>
                  </a:txBody>
                  <a:tcPr>
                    <a:solidFill>
                      <a:schemeClr val="accent6">
                        <a:lumMod val="20000"/>
                        <a:lumOff val="80000"/>
                      </a:schemeClr>
                    </a:solidFill>
                  </a:tcPr>
                </a:tc>
              </a:tr>
              <a:tr h="588823">
                <a:tc>
                  <a:txBody>
                    <a:bodyPr/>
                    <a:lstStyle/>
                    <a:p>
                      <a:r>
                        <a:rPr lang="en-GB" dirty="0" smtClean="0"/>
                        <a:t>EXP</a:t>
                      </a:r>
                      <a:endParaRPr lang="en-GB" dirty="0"/>
                    </a:p>
                  </a:txBody>
                  <a:tcPr/>
                </a:tc>
                <a:tc>
                  <a:txBody>
                    <a:bodyPr/>
                    <a:lstStyle/>
                    <a:p>
                      <a:pPr algn="r"/>
                      <a:r>
                        <a:rPr lang="en-GB" dirty="0" smtClean="0"/>
                        <a:t>-15</a:t>
                      </a:r>
                      <a:endParaRPr lang="en-GB" dirty="0"/>
                    </a:p>
                  </a:txBody>
                  <a:tcPr/>
                </a:tc>
                <a:tc>
                  <a:txBody>
                    <a:bodyPr/>
                    <a:lstStyle/>
                    <a:p>
                      <a:pPr algn="r"/>
                      <a:r>
                        <a:rPr lang="en-GB" dirty="0" smtClean="0"/>
                        <a:t>-31</a:t>
                      </a:r>
                      <a:endParaRPr lang="en-GB" dirty="0"/>
                    </a:p>
                  </a:txBody>
                  <a:tcPr/>
                </a:tc>
                <a:tc>
                  <a:txBody>
                    <a:bodyPr/>
                    <a:lstStyle/>
                    <a:p>
                      <a:pPr algn="r"/>
                      <a:r>
                        <a:rPr lang="en-GB" dirty="0" smtClean="0"/>
                        <a:t>-29</a:t>
                      </a:r>
                      <a:endParaRPr lang="en-GB" dirty="0"/>
                    </a:p>
                  </a:txBody>
                  <a:tcPr/>
                </a:tc>
                <a:tc>
                  <a:txBody>
                    <a:bodyPr/>
                    <a:lstStyle/>
                    <a:p>
                      <a:pPr algn="r"/>
                      <a:r>
                        <a:rPr lang="en-GB" smtClean="0"/>
                        <a:t>-29</a:t>
                      </a:r>
                      <a:endParaRPr lang="en-GB" dirty="0"/>
                    </a:p>
                  </a:txBody>
                  <a:tcPr>
                    <a:solidFill>
                      <a:schemeClr val="accent1">
                        <a:lumMod val="20000"/>
                        <a:lumOff val="80000"/>
                      </a:schemeClr>
                    </a:solidFill>
                  </a:tcPr>
                </a:tc>
                <a:tc>
                  <a:txBody>
                    <a:bodyPr/>
                    <a:lstStyle/>
                    <a:p>
                      <a:pPr algn="r"/>
                      <a:r>
                        <a:rPr lang="en-GB" smtClean="0"/>
                        <a:t>-29</a:t>
                      </a:r>
                      <a:endParaRPr lang="en-GB" dirty="0"/>
                    </a:p>
                  </a:txBody>
                  <a:tcPr>
                    <a:solidFill>
                      <a:schemeClr val="accent1">
                        <a:lumMod val="20000"/>
                        <a:lumOff val="80000"/>
                      </a:schemeClr>
                    </a:solidFill>
                  </a:tcPr>
                </a:tc>
                <a:tc>
                  <a:txBody>
                    <a:bodyPr/>
                    <a:lstStyle/>
                    <a:p>
                      <a:pPr algn="r"/>
                      <a:r>
                        <a:rPr lang="en-GB" dirty="0" smtClean="0"/>
                        <a:t>-29</a:t>
                      </a:r>
                      <a:endParaRPr lang="en-GB" dirty="0"/>
                    </a:p>
                  </a:txBody>
                  <a:tcPr>
                    <a:solidFill>
                      <a:schemeClr val="accent1">
                        <a:lumMod val="20000"/>
                        <a:lumOff val="80000"/>
                      </a:schemeClr>
                    </a:solidFill>
                  </a:tcPr>
                </a:tc>
                <a:tc>
                  <a:txBody>
                    <a:bodyPr/>
                    <a:lstStyle/>
                    <a:p>
                      <a:pPr algn="r"/>
                      <a:r>
                        <a:rPr lang="en-GB" smtClean="0"/>
                        <a:t>-29</a:t>
                      </a:r>
                      <a:endParaRPr lang="en-GB"/>
                    </a:p>
                  </a:txBody>
                  <a:tcPr>
                    <a:solidFill>
                      <a:schemeClr val="accent6">
                        <a:lumMod val="20000"/>
                        <a:lumOff val="80000"/>
                      </a:schemeClr>
                    </a:solidFill>
                  </a:tcPr>
                </a:tc>
                <a:tc>
                  <a:txBody>
                    <a:bodyPr/>
                    <a:lstStyle/>
                    <a:p>
                      <a:pPr algn="r"/>
                      <a:r>
                        <a:rPr lang="en-GB" smtClean="0"/>
                        <a:t>-29</a:t>
                      </a:r>
                      <a:endParaRPr lang="en-GB"/>
                    </a:p>
                  </a:txBody>
                  <a:tcPr>
                    <a:solidFill>
                      <a:schemeClr val="accent6">
                        <a:lumMod val="20000"/>
                        <a:lumOff val="80000"/>
                      </a:schemeClr>
                    </a:solidFill>
                  </a:tcPr>
                </a:tc>
                <a:tc>
                  <a:txBody>
                    <a:bodyPr/>
                    <a:lstStyle/>
                    <a:p>
                      <a:pPr algn="r"/>
                      <a:r>
                        <a:rPr lang="en-GB" dirty="0" smtClean="0"/>
                        <a:t>-29</a:t>
                      </a:r>
                      <a:endParaRPr lang="en-GB" dirty="0"/>
                    </a:p>
                  </a:txBody>
                  <a:tcPr>
                    <a:solidFill>
                      <a:schemeClr val="accent6">
                        <a:lumMod val="20000"/>
                        <a:lumOff val="80000"/>
                      </a:schemeClr>
                    </a:solidFill>
                  </a:tcPr>
                </a:tc>
              </a:tr>
              <a:tr h="588823">
                <a:tc>
                  <a:txBody>
                    <a:bodyPr/>
                    <a:lstStyle/>
                    <a:p>
                      <a:r>
                        <a:rPr lang="en-GB" dirty="0" smtClean="0"/>
                        <a:t>B/F</a:t>
                      </a:r>
                      <a:endParaRPr lang="en-GB" dirty="0"/>
                    </a:p>
                  </a:txBody>
                  <a:tcPr/>
                </a:tc>
                <a:tc>
                  <a:txBody>
                    <a:bodyPr/>
                    <a:lstStyle/>
                    <a:p>
                      <a:pPr algn="r"/>
                      <a:r>
                        <a:rPr lang="en-GB" dirty="0" smtClean="0"/>
                        <a:t>4</a:t>
                      </a:r>
                      <a:endParaRPr lang="en-GB" dirty="0"/>
                    </a:p>
                  </a:txBody>
                  <a:tcPr/>
                </a:tc>
                <a:tc>
                  <a:txBody>
                    <a:bodyPr/>
                    <a:lstStyle/>
                    <a:p>
                      <a:pPr algn="r"/>
                      <a:r>
                        <a:rPr lang="en-GB" dirty="0" smtClean="0"/>
                        <a:t>48</a:t>
                      </a:r>
                      <a:endParaRPr lang="en-GB" dirty="0"/>
                    </a:p>
                  </a:txBody>
                  <a:tcPr/>
                </a:tc>
                <a:tc>
                  <a:txBody>
                    <a:bodyPr/>
                    <a:lstStyle/>
                    <a:p>
                      <a:pPr algn="r"/>
                      <a:r>
                        <a:rPr lang="en-GB" dirty="0" smtClean="0"/>
                        <a:t>32</a:t>
                      </a:r>
                      <a:endParaRPr lang="en-GB" dirty="0"/>
                    </a:p>
                  </a:txBody>
                  <a:tcPr/>
                </a:tc>
                <a:tc>
                  <a:txBody>
                    <a:bodyPr/>
                    <a:lstStyle/>
                    <a:p>
                      <a:pPr algn="r"/>
                      <a:r>
                        <a:rPr lang="en-GB" dirty="0" smtClean="0"/>
                        <a:t>28</a:t>
                      </a:r>
                      <a:endParaRPr lang="en-GB" dirty="0"/>
                    </a:p>
                  </a:txBody>
                  <a:tcPr>
                    <a:solidFill>
                      <a:schemeClr val="accent1">
                        <a:lumMod val="20000"/>
                        <a:lumOff val="80000"/>
                      </a:schemeClr>
                    </a:solidFill>
                  </a:tcPr>
                </a:tc>
                <a:tc>
                  <a:txBody>
                    <a:bodyPr/>
                    <a:lstStyle/>
                    <a:p>
                      <a:pPr algn="r"/>
                      <a:r>
                        <a:rPr lang="en-GB" dirty="0" smtClean="0"/>
                        <a:t>24</a:t>
                      </a:r>
                      <a:endParaRPr lang="en-GB" dirty="0"/>
                    </a:p>
                  </a:txBody>
                  <a:tcPr>
                    <a:solidFill>
                      <a:schemeClr val="accent1">
                        <a:lumMod val="20000"/>
                        <a:lumOff val="80000"/>
                      </a:schemeClr>
                    </a:solidFill>
                  </a:tcPr>
                </a:tc>
                <a:tc>
                  <a:txBody>
                    <a:bodyPr/>
                    <a:lstStyle/>
                    <a:p>
                      <a:pPr algn="r"/>
                      <a:r>
                        <a:rPr lang="en-GB" dirty="0" smtClean="0"/>
                        <a:t>25</a:t>
                      </a:r>
                      <a:endParaRPr lang="en-GB" dirty="0"/>
                    </a:p>
                  </a:txBody>
                  <a:tcPr>
                    <a:solidFill>
                      <a:schemeClr val="accent1">
                        <a:lumMod val="20000"/>
                        <a:lumOff val="80000"/>
                      </a:schemeClr>
                    </a:solidFill>
                  </a:tcPr>
                </a:tc>
                <a:tc>
                  <a:txBody>
                    <a:bodyPr/>
                    <a:lstStyle/>
                    <a:p>
                      <a:pPr algn="r"/>
                      <a:r>
                        <a:rPr lang="en-GB" dirty="0" smtClean="0"/>
                        <a:t>28</a:t>
                      </a:r>
                      <a:endParaRPr lang="en-GB" dirty="0"/>
                    </a:p>
                  </a:txBody>
                  <a:tcPr>
                    <a:solidFill>
                      <a:schemeClr val="accent6">
                        <a:lumMod val="20000"/>
                        <a:lumOff val="80000"/>
                      </a:schemeClr>
                    </a:solidFill>
                  </a:tcPr>
                </a:tc>
                <a:tc>
                  <a:txBody>
                    <a:bodyPr/>
                    <a:lstStyle/>
                    <a:p>
                      <a:pPr algn="r"/>
                      <a:r>
                        <a:rPr lang="en-GB" dirty="0" smtClean="0"/>
                        <a:t>19</a:t>
                      </a:r>
                      <a:endParaRPr lang="en-GB" dirty="0"/>
                    </a:p>
                  </a:txBody>
                  <a:tcPr>
                    <a:solidFill>
                      <a:schemeClr val="accent6">
                        <a:lumMod val="20000"/>
                        <a:lumOff val="80000"/>
                      </a:schemeClr>
                    </a:solidFill>
                  </a:tcPr>
                </a:tc>
                <a:tc>
                  <a:txBody>
                    <a:bodyPr/>
                    <a:lstStyle/>
                    <a:p>
                      <a:pPr algn="r"/>
                      <a:r>
                        <a:rPr lang="en-GB" dirty="0" smtClean="0"/>
                        <a:t>10</a:t>
                      </a:r>
                      <a:endParaRPr lang="en-GB" dirty="0"/>
                    </a:p>
                  </a:txBody>
                  <a:tcPr>
                    <a:solidFill>
                      <a:schemeClr val="accent6">
                        <a:lumMod val="20000"/>
                        <a:lumOff val="80000"/>
                      </a:schemeClr>
                    </a:solidFill>
                  </a:tcPr>
                </a:tc>
              </a:tr>
              <a:tr h="588823">
                <a:tc>
                  <a:txBody>
                    <a:bodyPr/>
                    <a:lstStyle/>
                    <a:p>
                      <a:r>
                        <a:rPr lang="en-GB" sz="1600" dirty="0" smtClean="0"/>
                        <a:t>TOTAL</a:t>
                      </a:r>
                      <a:endParaRPr lang="en-GB" sz="1600" dirty="0"/>
                    </a:p>
                  </a:txBody>
                  <a:tcPr/>
                </a:tc>
                <a:tc>
                  <a:txBody>
                    <a:bodyPr/>
                    <a:lstStyle/>
                    <a:p>
                      <a:pPr algn="r"/>
                      <a:r>
                        <a:rPr lang="en-GB" dirty="0" smtClean="0"/>
                        <a:t>48</a:t>
                      </a:r>
                      <a:endParaRPr lang="en-GB" dirty="0"/>
                    </a:p>
                  </a:txBody>
                  <a:tcPr/>
                </a:tc>
                <a:tc>
                  <a:txBody>
                    <a:bodyPr/>
                    <a:lstStyle/>
                    <a:p>
                      <a:pPr algn="r"/>
                      <a:r>
                        <a:rPr lang="en-GB" dirty="0" smtClean="0"/>
                        <a:t>32</a:t>
                      </a:r>
                      <a:endParaRPr lang="en-GB" dirty="0"/>
                    </a:p>
                  </a:txBody>
                  <a:tcPr/>
                </a:tc>
                <a:tc>
                  <a:txBody>
                    <a:bodyPr/>
                    <a:lstStyle/>
                    <a:p>
                      <a:pPr algn="r"/>
                      <a:r>
                        <a:rPr lang="en-GB" dirty="0" smtClean="0"/>
                        <a:t>28</a:t>
                      </a:r>
                      <a:endParaRPr lang="en-GB" dirty="0"/>
                    </a:p>
                  </a:txBody>
                  <a:tcPr/>
                </a:tc>
                <a:tc>
                  <a:txBody>
                    <a:bodyPr/>
                    <a:lstStyle/>
                    <a:p>
                      <a:pPr algn="r"/>
                      <a:r>
                        <a:rPr lang="en-GB" dirty="0" smtClean="0"/>
                        <a:t>24</a:t>
                      </a:r>
                      <a:endParaRPr lang="en-GB" dirty="0"/>
                    </a:p>
                  </a:txBody>
                  <a:tcPr>
                    <a:solidFill>
                      <a:schemeClr val="accent1">
                        <a:lumMod val="20000"/>
                        <a:lumOff val="80000"/>
                      </a:schemeClr>
                    </a:solidFill>
                  </a:tcPr>
                </a:tc>
                <a:tc>
                  <a:txBody>
                    <a:bodyPr/>
                    <a:lstStyle/>
                    <a:p>
                      <a:pPr algn="r"/>
                      <a:r>
                        <a:rPr lang="en-GB" dirty="0" smtClean="0"/>
                        <a:t>25</a:t>
                      </a:r>
                      <a:endParaRPr lang="en-GB" dirty="0"/>
                    </a:p>
                  </a:txBody>
                  <a:tcPr>
                    <a:solidFill>
                      <a:schemeClr val="accent1">
                        <a:lumMod val="20000"/>
                        <a:lumOff val="80000"/>
                      </a:schemeClr>
                    </a:solidFill>
                  </a:tcPr>
                </a:tc>
                <a:tc>
                  <a:txBody>
                    <a:bodyPr/>
                    <a:lstStyle/>
                    <a:p>
                      <a:pPr algn="r"/>
                      <a:r>
                        <a:rPr lang="en-GB" dirty="0" smtClean="0"/>
                        <a:t>28</a:t>
                      </a:r>
                      <a:endParaRPr lang="en-GB" dirty="0"/>
                    </a:p>
                  </a:txBody>
                  <a:tcPr>
                    <a:solidFill>
                      <a:schemeClr val="accent1">
                        <a:lumMod val="20000"/>
                        <a:lumOff val="80000"/>
                      </a:schemeClr>
                    </a:solidFill>
                  </a:tcPr>
                </a:tc>
                <a:tc>
                  <a:txBody>
                    <a:bodyPr/>
                    <a:lstStyle/>
                    <a:p>
                      <a:pPr algn="r"/>
                      <a:r>
                        <a:rPr lang="en-GB" dirty="0" smtClean="0"/>
                        <a:t>19</a:t>
                      </a:r>
                      <a:endParaRPr lang="en-GB" dirty="0"/>
                    </a:p>
                  </a:txBody>
                  <a:tcPr>
                    <a:solidFill>
                      <a:schemeClr val="accent6">
                        <a:lumMod val="20000"/>
                        <a:lumOff val="80000"/>
                      </a:schemeClr>
                    </a:solidFill>
                  </a:tcPr>
                </a:tc>
                <a:tc>
                  <a:txBody>
                    <a:bodyPr/>
                    <a:lstStyle/>
                    <a:p>
                      <a:pPr algn="r"/>
                      <a:r>
                        <a:rPr lang="en-GB" dirty="0" smtClean="0"/>
                        <a:t>10</a:t>
                      </a:r>
                      <a:endParaRPr lang="en-GB" dirty="0"/>
                    </a:p>
                  </a:txBody>
                  <a:tcPr>
                    <a:solidFill>
                      <a:schemeClr val="accent6">
                        <a:lumMod val="20000"/>
                        <a:lumOff val="80000"/>
                      </a:schemeClr>
                    </a:solidFill>
                  </a:tcPr>
                </a:tc>
                <a:tc>
                  <a:txBody>
                    <a:bodyPr/>
                    <a:lstStyle/>
                    <a:p>
                      <a:pPr algn="r"/>
                      <a:r>
                        <a:rPr lang="en-GB" dirty="0" smtClean="0"/>
                        <a:t>1</a:t>
                      </a:r>
                      <a:endParaRPr lang="en-GB" dirty="0"/>
                    </a:p>
                  </a:txBody>
                  <a:tcPr>
                    <a:solidFill>
                      <a:schemeClr val="accent6">
                        <a:lumMod val="20000"/>
                        <a:lumOff val="80000"/>
                      </a:schemeClr>
                    </a:solidFill>
                  </a:tcPr>
                </a:tc>
              </a:tr>
            </a:tbl>
          </a:graphicData>
        </a:graphic>
      </p:graphicFrame>
      <p:sp>
        <p:nvSpPr>
          <p:cNvPr id="3" name="Title 2"/>
          <p:cNvSpPr>
            <a:spLocks noGrp="1"/>
          </p:cNvSpPr>
          <p:nvPr>
            <p:ph type="title"/>
          </p:nvPr>
        </p:nvSpPr>
        <p:spPr>
          <a:xfrm>
            <a:off x="467544" y="188640"/>
            <a:ext cx="8229600" cy="1143000"/>
          </a:xfrm>
        </p:spPr>
        <p:txBody>
          <a:bodyPr/>
          <a:lstStyle/>
          <a:p>
            <a:pPr algn="r"/>
            <a:r>
              <a:rPr lang="en-GB" dirty="0" smtClean="0"/>
              <a:t>For what it’s worth....</a:t>
            </a:r>
            <a:endParaRPr lang="en-GB" dirty="0"/>
          </a:p>
        </p:txBody>
      </p:sp>
      <p:pic>
        <p:nvPicPr>
          <p:cNvPr id="7" name="Picture 6" descr="SRFlogo1.jpg"/>
          <p:cNvPicPr>
            <a:picLocks noChangeAspect="1"/>
          </p:cNvPicPr>
          <p:nvPr/>
        </p:nvPicPr>
        <p:blipFill>
          <a:blip r:embed="rId2" cstate="print"/>
          <a:stretch>
            <a:fillRect/>
          </a:stretch>
        </p:blipFill>
        <p:spPr>
          <a:xfrm>
            <a:off x="539552" y="188640"/>
            <a:ext cx="1368152" cy="154089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Jenny\Pictures\2010AGMpics\2010-12-15_10.30.22.jpg"/>
          <p:cNvPicPr>
            <a:picLocks noChangeAspect="1" noChangeArrowheads="1"/>
          </p:cNvPicPr>
          <p:nvPr/>
        </p:nvPicPr>
        <p:blipFill>
          <a:blip r:embed="rId2" cstate="print"/>
          <a:srcRect/>
          <a:stretch>
            <a:fillRect/>
          </a:stretch>
        </p:blipFill>
        <p:spPr bwMode="auto">
          <a:xfrm>
            <a:off x="1259632" y="1124744"/>
            <a:ext cx="2448272" cy="3264363"/>
          </a:xfrm>
          <a:prstGeom prst="rect">
            <a:avLst/>
          </a:prstGeom>
          <a:noFill/>
        </p:spPr>
      </p:pic>
      <p:sp>
        <p:nvSpPr>
          <p:cNvPr id="6" name="Title 2"/>
          <p:cNvSpPr txBox="1">
            <a:spLocks/>
          </p:cNvSpPr>
          <p:nvPr/>
        </p:nvSpPr>
        <p:spPr>
          <a:xfrm>
            <a:off x="2123728" y="332656"/>
            <a:ext cx="4917232" cy="1008112"/>
          </a:xfrm>
          <a:prstGeom prst="rect">
            <a:avLst/>
          </a:prstGeom>
        </p:spPr>
        <p:txBody>
          <a:bodyPr vert="horz" rtlCol="0" anchor="ctr">
            <a:normAutofit fontScale="45000" lnSpcReduction="200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8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С Рождеством!  </a:t>
            </a:r>
            <a:br>
              <a:rPr kumimoji="0" lang="ru-RU" sz="80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r>
              <a:rPr kumimoji="0" lang="ru-RU"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r>
            <a:br>
              <a:rPr kumimoji="0" lang="ru-RU"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br>
            <a:endParaRPr kumimoji="0" lang="en-GB"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Rectangle 6"/>
          <p:cNvSpPr/>
          <p:nvPr/>
        </p:nvSpPr>
        <p:spPr>
          <a:xfrm>
            <a:off x="2123728" y="4653136"/>
            <a:ext cx="5580054" cy="646331"/>
          </a:xfrm>
          <a:prstGeom prst="rect">
            <a:avLst/>
          </a:prstGeom>
        </p:spPr>
        <p:txBody>
          <a:bodyPr wrap="square">
            <a:spAutoFit/>
          </a:bodyPr>
          <a:lstStyle/>
          <a:p>
            <a:r>
              <a:rPr lang="en-GB" sz="3600" b="1" dirty="0" err="1" smtClean="0"/>
              <a:t>Nollaig</a:t>
            </a:r>
            <a:r>
              <a:rPr lang="en-GB" sz="3600" b="1" dirty="0" smtClean="0"/>
              <a:t> </a:t>
            </a:r>
            <a:r>
              <a:rPr lang="en-GB" sz="3600" b="1" dirty="0" err="1" smtClean="0"/>
              <a:t>chridheil</a:t>
            </a:r>
            <a:r>
              <a:rPr lang="en-GB" sz="3600" b="1" dirty="0" smtClean="0"/>
              <a:t> </a:t>
            </a:r>
            <a:r>
              <a:rPr lang="en-GB" sz="3600" b="1" dirty="0" err="1" smtClean="0"/>
              <a:t>huibh</a:t>
            </a:r>
            <a:r>
              <a:rPr lang="en-GB" sz="3600" b="1" dirty="0" smtClean="0"/>
              <a:t>!</a:t>
            </a:r>
            <a:endParaRPr lang="en-GB" sz="3600" b="1" dirty="0"/>
          </a:p>
        </p:txBody>
      </p:sp>
      <p:sp>
        <p:nvSpPr>
          <p:cNvPr id="8" name="Title 7"/>
          <p:cNvSpPr>
            <a:spLocks noGrp="1"/>
          </p:cNvSpPr>
          <p:nvPr>
            <p:ph type="title"/>
          </p:nvPr>
        </p:nvSpPr>
        <p:spPr>
          <a:xfrm>
            <a:off x="4067944" y="1772816"/>
            <a:ext cx="5076056" cy="1143000"/>
          </a:xfrm>
        </p:spPr>
        <p:txBody>
          <a:bodyPr>
            <a:normAutofit fontScale="90000"/>
          </a:bodyPr>
          <a:lstStyle/>
          <a:p>
            <a:r>
              <a:rPr lang="uk-UA" dirty="0" smtClean="0"/>
              <a:t>Щасливого Різдва</a:t>
            </a:r>
            <a:r>
              <a:rPr lang="ru-RU" dirty="0" smtClean="0"/>
              <a:t>!</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525963"/>
          </a:xfrm>
        </p:spPr>
        <p:txBody>
          <a:bodyPr>
            <a:normAutofit/>
          </a:bodyPr>
          <a:lstStyle/>
          <a:p>
            <a:pPr>
              <a:spcBef>
                <a:spcPts val="1200"/>
              </a:spcBef>
              <a:spcAft>
                <a:spcPts val="1200"/>
              </a:spcAft>
              <a:buFont typeface="Wingdings" pitchFamily="2" charset="2"/>
              <a:buChar char="§"/>
            </a:pPr>
            <a:endParaRPr lang="en-GB" sz="3600" dirty="0" smtClean="0"/>
          </a:p>
          <a:p>
            <a:pPr>
              <a:spcBef>
                <a:spcPts val="1200"/>
              </a:spcBef>
              <a:spcAft>
                <a:spcPts val="1200"/>
              </a:spcAft>
              <a:buFont typeface="Wingdings" pitchFamily="2" charset="2"/>
              <a:buChar char="Ø"/>
            </a:pPr>
            <a:r>
              <a:rPr lang="en-GB" sz="3600" dirty="0" smtClean="0"/>
              <a:t>Why do we exist?</a:t>
            </a:r>
          </a:p>
          <a:p>
            <a:pPr>
              <a:spcBef>
                <a:spcPts val="1200"/>
              </a:spcBef>
              <a:spcAft>
                <a:spcPts val="1200"/>
              </a:spcAft>
              <a:buFont typeface="Wingdings" pitchFamily="2" charset="2"/>
              <a:buChar char="Ø"/>
            </a:pPr>
            <a:r>
              <a:rPr lang="en-GB" sz="3600" dirty="0" smtClean="0"/>
              <a:t>Are we making progress?</a:t>
            </a:r>
          </a:p>
          <a:p>
            <a:pPr>
              <a:spcBef>
                <a:spcPts val="1200"/>
              </a:spcBef>
              <a:spcAft>
                <a:spcPts val="1200"/>
              </a:spcAft>
              <a:buFont typeface="Wingdings" pitchFamily="2" charset="2"/>
              <a:buChar char="Ø"/>
            </a:pPr>
            <a:r>
              <a:rPr lang="en-GB" sz="3600" dirty="0" smtClean="0"/>
              <a:t>Plans for the future</a:t>
            </a:r>
            <a:endParaRPr lang="en-GB" sz="3600" dirty="0"/>
          </a:p>
        </p:txBody>
      </p:sp>
      <p:pic>
        <p:nvPicPr>
          <p:cNvPr id="4" name="Picture 3" descr="SRFlogo1.jpg"/>
          <p:cNvPicPr>
            <a:picLocks noChangeAspect="1"/>
          </p:cNvPicPr>
          <p:nvPr/>
        </p:nvPicPr>
        <p:blipFill>
          <a:blip r:embed="rId2" cstate="print"/>
          <a:stretch>
            <a:fillRect/>
          </a:stretch>
        </p:blipFill>
        <p:spPr>
          <a:xfrm>
            <a:off x="539552" y="188640"/>
            <a:ext cx="1368152" cy="154089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endParaRPr lang="en-GB" dirty="0" smtClean="0"/>
          </a:p>
          <a:p>
            <a:pPr>
              <a:buNone/>
            </a:pPr>
            <a:r>
              <a:rPr lang="en-GB" u="sng" dirty="0" smtClean="0"/>
              <a:t>SRF Constitution, Clause 3.2</a:t>
            </a:r>
            <a:endParaRPr lang="en-GB" dirty="0" smtClean="0"/>
          </a:p>
          <a:p>
            <a:pPr>
              <a:buNone/>
            </a:pPr>
            <a:r>
              <a:rPr lang="en-GB" i="1" dirty="0" smtClean="0"/>
              <a:t>In particular the objects shall be to advance education through the promotion of a clear understanding in Scotland, Russia, and the countries of the Former Soviet Union, of the respective ways of life, history, heritage and the cultural and commercial activities and voluntary services of the said countries and through the creation of educational contacts of all kinds between the peoples of these countries.</a:t>
            </a:r>
            <a:endParaRPr lang="en-GB" dirty="0" smtClean="0"/>
          </a:p>
          <a:p>
            <a:pPr>
              <a:buNone/>
            </a:pPr>
            <a:endParaRPr lang="en-GB" dirty="0"/>
          </a:p>
        </p:txBody>
      </p:sp>
      <p:sp>
        <p:nvSpPr>
          <p:cNvPr id="3" name="Title 2"/>
          <p:cNvSpPr>
            <a:spLocks noGrp="1"/>
          </p:cNvSpPr>
          <p:nvPr>
            <p:ph type="title"/>
          </p:nvPr>
        </p:nvSpPr>
        <p:spPr/>
        <p:txBody>
          <a:bodyPr>
            <a:normAutofit/>
          </a:bodyPr>
          <a:lstStyle/>
          <a:p>
            <a:pPr algn="r"/>
            <a:r>
              <a:rPr lang="en-GB" sz="4400" dirty="0" smtClean="0"/>
              <a:t>Why do we exist?</a:t>
            </a:r>
            <a:endParaRPr lang="en-GB" dirty="0"/>
          </a:p>
        </p:txBody>
      </p:sp>
      <p:pic>
        <p:nvPicPr>
          <p:cNvPr id="4" name="Picture 3" descr="SRFlogo1.jpg"/>
          <p:cNvPicPr>
            <a:picLocks noChangeAspect="1"/>
          </p:cNvPicPr>
          <p:nvPr/>
        </p:nvPicPr>
        <p:blipFill>
          <a:blip r:embed="rId2" cstate="print"/>
          <a:stretch>
            <a:fillRect/>
          </a:stretch>
        </p:blipFill>
        <p:spPr>
          <a:xfrm>
            <a:off x="539552" y="188640"/>
            <a:ext cx="1368152" cy="154089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pPr>
              <a:spcAft>
                <a:spcPts val="1800"/>
              </a:spcAft>
              <a:buFont typeface="Wingdings" pitchFamily="2" charset="2"/>
              <a:buChar char="Ø"/>
            </a:pPr>
            <a:r>
              <a:rPr lang="en-GB" sz="3200" dirty="0" smtClean="0"/>
              <a:t>Cultural events</a:t>
            </a:r>
          </a:p>
          <a:p>
            <a:pPr>
              <a:spcAft>
                <a:spcPts val="1800"/>
              </a:spcAft>
              <a:buFont typeface="Wingdings" pitchFamily="2" charset="2"/>
              <a:buChar char="Ø"/>
            </a:pPr>
            <a:r>
              <a:rPr lang="en-GB" sz="3200" dirty="0" smtClean="0"/>
              <a:t>Language learning</a:t>
            </a:r>
          </a:p>
          <a:p>
            <a:pPr>
              <a:spcAft>
                <a:spcPts val="1800"/>
              </a:spcAft>
              <a:buFont typeface="Wingdings" pitchFamily="2" charset="2"/>
              <a:buChar char="Ø"/>
            </a:pPr>
            <a:r>
              <a:rPr lang="en-GB" sz="3200" dirty="0" smtClean="0"/>
              <a:t>Business </a:t>
            </a:r>
          </a:p>
          <a:p>
            <a:pPr>
              <a:spcAft>
                <a:spcPts val="1800"/>
              </a:spcAft>
              <a:buFont typeface="Wingdings" pitchFamily="2" charset="2"/>
              <a:buChar char="Ø"/>
            </a:pPr>
            <a:r>
              <a:rPr lang="en-GB" sz="3200" dirty="0" smtClean="0"/>
              <a:t>Awareness</a:t>
            </a:r>
          </a:p>
          <a:p>
            <a:endParaRPr lang="en-GB" dirty="0"/>
          </a:p>
        </p:txBody>
      </p:sp>
      <p:sp>
        <p:nvSpPr>
          <p:cNvPr id="3" name="Title 2"/>
          <p:cNvSpPr>
            <a:spLocks noGrp="1"/>
          </p:cNvSpPr>
          <p:nvPr>
            <p:ph type="title"/>
          </p:nvPr>
        </p:nvSpPr>
        <p:spPr>
          <a:xfrm>
            <a:off x="457200" y="274638"/>
            <a:ext cx="8229600" cy="1498178"/>
          </a:xfrm>
        </p:spPr>
        <p:txBody>
          <a:bodyPr>
            <a:noAutofit/>
          </a:bodyPr>
          <a:lstStyle/>
          <a:p>
            <a:pPr algn="r"/>
            <a:r>
              <a:rPr lang="en-GB" sz="3600" dirty="0" smtClean="0"/>
              <a:t>Practical goals: </a:t>
            </a:r>
            <a:br>
              <a:rPr lang="en-GB" sz="3600" dirty="0" smtClean="0"/>
            </a:br>
            <a:r>
              <a:rPr lang="en-GB" sz="3600" dirty="0" smtClean="0"/>
              <a:t>are we making progress?</a:t>
            </a:r>
            <a:endParaRPr lang="en-GB" sz="3600" dirty="0"/>
          </a:p>
        </p:txBody>
      </p:sp>
      <p:pic>
        <p:nvPicPr>
          <p:cNvPr id="4" name="Picture 3" descr="SRFlogo1.jpg"/>
          <p:cNvPicPr>
            <a:picLocks noChangeAspect="1"/>
          </p:cNvPicPr>
          <p:nvPr/>
        </p:nvPicPr>
        <p:blipFill>
          <a:blip r:embed="rId2" cstate="print"/>
          <a:stretch>
            <a:fillRect/>
          </a:stretch>
        </p:blipFill>
        <p:spPr>
          <a:xfrm>
            <a:off x="539552" y="188640"/>
            <a:ext cx="1368152" cy="1540898"/>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916832"/>
            <a:ext cx="8229600" cy="4525963"/>
          </a:xfrm>
        </p:spPr>
        <p:txBody>
          <a:bodyPr>
            <a:normAutofit/>
          </a:bodyPr>
          <a:lstStyle/>
          <a:p>
            <a:pPr lvl="1">
              <a:buFont typeface="Wingdings" pitchFamily="2" charset="2"/>
              <a:buChar char="Ø"/>
            </a:pPr>
            <a:r>
              <a:rPr lang="en-GB" sz="2800" dirty="0" smtClean="0"/>
              <a:t>Our main activities are lectures and exhibitions, both very varied and covering at least some aspects of a very broad field. </a:t>
            </a:r>
          </a:p>
          <a:p>
            <a:pPr lvl="1">
              <a:buNone/>
            </a:pPr>
            <a:endParaRPr lang="en-GB" sz="2800" dirty="0" smtClean="0"/>
          </a:p>
          <a:p>
            <a:pPr lvl="1">
              <a:buFont typeface="Wingdings" pitchFamily="2" charset="2"/>
              <a:buChar char="Ø"/>
            </a:pPr>
            <a:r>
              <a:rPr lang="en-GB" sz="2800" dirty="0" smtClean="0"/>
              <a:t>We try to find out about, and advertise, any events with a Russian (etc) connection.  The direct readership of e-bulletins is around 600, indirect as many as 1000?</a:t>
            </a:r>
          </a:p>
        </p:txBody>
      </p:sp>
      <p:sp>
        <p:nvSpPr>
          <p:cNvPr id="3" name="Title 2"/>
          <p:cNvSpPr>
            <a:spLocks noGrp="1"/>
          </p:cNvSpPr>
          <p:nvPr>
            <p:ph type="title"/>
          </p:nvPr>
        </p:nvSpPr>
        <p:spPr/>
        <p:txBody>
          <a:bodyPr>
            <a:normAutofit/>
          </a:bodyPr>
          <a:lstStyle/>
          <a:p>
            <a:pPr algn="r"/>
            <a:r>
              <a:rPr lang="en-GB" dirty="0" smtClean="0"/>
              <a:t>Cultural events</a:t>
            </a:r>
            <a:endParaRPr lang="en-GB" dirty="0"/>
          </a:p>
        </p:txBody>
      </p:sp>
      <p:pic>
        <p:nvPicPr>
          <p:cNvPr id="7" name="Picture 6" descr="SRFlogo1.jpg"/>
          <p:cNvPicPr>
            <a:picLocks noChangeAspect="1"/>
          </p:cNvPicPr>
          <p:nvPr/>
        </p:nvPicPr>
        <p:blipFill>
          <a:blip r:embed="rId2" cstate="print"/>
          <a:stretch>
            <a:fillRect/>
          </a:stretch>
        </p:blipFill>
        <p:spPr>
          <a:xfrm>
            <a:off x="539552" y="188640"/>
            <a:ext cx="1368152" cy="154089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linds(horizontal)">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16832"/>
            <a:ext cx="8229600" cy="4090459"/>
          </a:xfrm>
        </p:spPr>
        <p:txBody>
          <a:bodyPr/>
          <a:lstStyle/>
          <a:p>
            <a:pPr>
              <a:buFont typeface="Wingdings" pitchFamily="2" charset="2"/>
              <a:buChar char="Ø"/>
            </a:pPr>
            <a:r>
              <a:rPr lang="en-GB" sz="2800" dirty="0" smtClean="0">
                <a:ea typeface="Calibri" pitchFamily="34" charset="0"/>
                <a:cs typeface="Arial" pitchFamily="34" charset="0"/>
              </a:rPr>
              <a:t>evening classes are well received and numbers have risen to 48 students this term from an average of 20 last year </a:t>
            </a:r>
          </a:p>
          <a:p>
            <a:pPr>
              <a:buFont typeface="Wingdings" pitchFamily="2" charset="2"/>
              <a:buChar char="Ø"/>
            </a:pPr>
            <a:endParaRPr lang="en-GB" sz="2800" dirty="0" smtClean="0">
              <a:ea typeface="Calibri" pitchFamily="34" charset="0"/>
              <a:cs typeface="Arial" pitchFamily="34" charset="0"/>
            </a:endParaRPr>
          </a:p>
          <a:p>
            <a:pPr>
              <a:buFont typeface="Wingdings" pitchFamily="2" charset="2"/>
              <a:buChar char="Ø"/>
            </a:pPr>
            <a:r>
              <a:rPr lang="en-GB" sz="2800" dirty="0" smtClean="0">
                <a:ea typeface="Calibri" pitchFamily="34" charset="0"/>
                <a:cs typeface="Arial" pitchFamily="34" charset="0"/>
              </a:rPr>
              <a:t>We are trying to persuade schools to teach Russian, the SQA not to abandon exams, and the government (and anyone else who’ll listen) to support us in all that</a:t>
            </a:r>
          </a:p>
          <a:p>
            <a:endParaRPr lang="en-GB" dirty="0"/>
          </a:p>
        </p:txBody>
      </p:sp>
      <p:sp>
        <p:nvSpPr>
          <p:cNvPr id="3" name="Title 2"/>
          <p:cNvSpPr>
            <a:spLocks noGrp="1"/>
          </p:cNvSpPr>
          <p:nvPr>
            <p:ph type="title"/>
          </p:nvPr>
        </p:nvSpPr>
        <p:spPr/>
        <p:txBody>
          <a:bodyPr/>
          <a:lstStyle/>
          <a:p>
            <a:pPr algn="r"/>
            <a:r>
              <a:rPr lang="en-GB" dirty="0" smtClean="0"/>
              <a:t>Language learning</a:t>
            </a:r>
            <a:endParaRPr lang="en-GB" dirty="0"/>
          </a:p>
        </p:txBody>
      </p:sp>
      <p:pic>
        <p:nvPicPr>
          <p:cNvPr id="4" name="Picture 3" descr="SRFlogo1.jpg"/>
          <p:cNvPicPr>
            <a:picLocks noChangeAspect="1"/>
          </p:cNvPicPr>
          <p:nvPr/>
        </p:nvPicPr>
        <p:blipFill>
          <a:blip r:embed="rId2" cstate="print"/>
          <a:stretch>
            <a:fillRect/>
          </a:stretch>
        </p:blipFill>
        <p:spPr>
          <a:xfrm>
            <a:off x="539552" y="188640"/>
            <a:ext cx="1368152" cy="154089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8229600" cy="3946443"/>
          </a:xfrm>
        </p:spPr>
        <p:txBody>
          <a:bodyPr>
            <a:normAutofit lnSpcReduction="10000"/>
          </a:bodyPr>
          <a:lstStyle/>
          <a:p>
            <a:pPr>
              <a:buFont typeface="Wingdings" pitchFamily="2" charset="2"/>
              <a:buChar char="Ø"/>
            </a:pPr>
            <a:r>
              <a:rPr lang="en-GB" dirty="0" smtClean="0"/>
              <a:t>We revived our programme of business talks and the (almost) annual all day “business opportunities in Russia” conference co-hosted with UEBS and last year with the support of CRCEES, UKTI, the SG and the SDI.  We’ll try to keep this up!</a:t>
            </a:r>
          </a:p>
          <a:p>
            <a:pPr>
              <a:buFont typeface="Wingdings" pitchFamily="2" charset="2"/>
              <a:buChar char="Ø"/>
            </a:pPr>
            <a:endParaRPr lang="en-GB" dirty="0" smtClean="0"/>
          </a:p>
          <a:p>
            <a:pPr>
              <a:buFont typeface="Wingdings" pitchFamily="2" charset="2"/>
              <a:buChar char="Ø"/>
            </a:pPr>
            <a:r>
              <a:rPr lang="en-GB" dirty="0" smtClean="0"/>
              <a:t>Ongoing dialogue with the SDI, UKTI, RBCC and other relevant organisations.  CRCEES continues to support this</a:t>
            </a:r>
            <a:endParaRPr lang="en-GB" dirty="0"/>
          </a:p>
        </p:txBody>
      </p:sp>
      <p:sp>
        <p:nvSpPr>
          <p:cNvPr id="3" name="Title 2"/>
          <p:cNvSpPr>
            <a:spLocks noGrp="1"/>
          </p:cNvSpPr>
          <p:nvPr>
            <p:ph type="title"/>
          </p:nvPr>
        </p:nvSpPr>
        <p:spPr/>
        <p:txBody>
          <a:bodyPr/>
          <a:lstStyle/>
          <a:p>
            <a:pPr algn="r"/>
            <a:r>
              <a:rPr lang="en-GB" dirty="0" smtClean="0"/>
              <a:t>Business</a:t>
            </a:r>
            <a:endParaRPr lang="en-GB" dirty="0"/>
          </a:p>
        </p:txBody>
      </p:sp>
      <p:pic>
        <p:nvPicPr>
          <p:cNvPr id="4" name="Picture 3" descr="SRFlogo1.jpg"/>
          <p:cNvPicPr>
            <a:picLocks noChangeAspect="1"/>
          </p:cNvPicPr>
          <p:nvPr/>
        </p:nvPicPr>
        <p:blipFill>
          <a:blip r:embed="rId2" cstate="print"/>
          <a:stretch>
            <a:fillRect/>
          </a:stretch>
        </p:blipFill>
        <p:spPr>
          <a:xfrm>
            <a:off x="539552" y="188640"/>
            <a:ext cx="1368152" cy="154089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8229600" cy="3946443"/>
          </a:xfrm>
        </p:spPr>
        <p:txBody>
          <a:bodyPr/>
          <a:lstStyle/>
          <a:p>
            <a:pPr>
              <a:buFont typeface="Wingdings" pitchFamily="2" charset="2"/>
              <a:buChar char="Ø"/>
            </a:pPr>
            <a:r>
              <a:rPr lang="en-GB" dirty="0" smtClean="0"/>
              <a:t>Promotion of all events, other organisations etc + lots of networking, contact with friendly journalists etc</a:t>
            </a:r>
            <a:endParaRPr lang="en-GB" dirty="0"/>
          </a:p>
        </p:txBody>
      </p:sp>
      <p:sp>
        <p:nvSpPr>
          <p:cNvPr id="3" name="Title 2"/>
          <p:cNvSpPr>
            <a:spLocks noGrp="1"/>
          </p:cNvSpPr>
          <p:nvPr>
            <p:ph type="title"/>
          </p:nvPr>
        </p:nvSpPr>
        <p:spPr/>
        <p:txBody>
          <a:bodyPr>
            <a:normAutofit/>
          </a:bodyPr>
          <a:lstStyle/>
          <a:p>
            <a:pPr algn="r"/>
            <a:r>
              <a:rPr lang="en-GB" dirty="0" smtClean="0"/>
              <a:t>Awareness</a:t>
            </a:r>
            <a:endParaRPr lang="en-GB" dirty="0"/>
          </a:p>
        </p:txBody>
      </p:sp>
      <p:pic>
        <p:nvPicPr>
          <p:cNvPr id="4" name="Picture 3" descr="SRFlogo1.jpg"/>
          <p:cNvPicPr>
            <a:picLocks noChangeAspect="1"/>
          </p:cNvPicPr>
          <p:nvPr/>
        </p:nvPicPr>
        <p:blipFill>
          <a:blip r:embed="rId2" cstate="print"/>
          <a:stretch>
            <a:fillRect/>
          </a:stretch>
        </p:blipFill>
        <p:spPr>
          <a:xfrm>
            <a:off x="539552" y="188640"/>
            <a:ext cx="1368152" cy="154089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4000" dirty="0" smtClean="0"/>
              <a:t>Can we measure results?</a:t>
            </a:r>
            <a:endParaRPr lang="en-GB" sz="4000" dirty="0"/>
          </a:p>
        </p:txBody>
      </p:sp>
      <p:pic>
        <p:nvPicPr>
          <p:cNvPr id="4" name="Picture 3" descr="SRFlogo1.jpg"/>
          <p:cNvPicPr>
            <a:picLocks noChangeAspect="1"/>
          </p:cNvPicPr>
          <p:nvPr/>
        </p:nvPicPr>
        <p:blipFill>
          <a:blip r:embed="rId2" cstate="print"/>
          <a:stretch>
            <a:fillRect/>
          </a:stretch>
        </p:blipFill>
        <p:spPr>
          <a:xfrm>
            <a:off x="539552" y="188640"/>
            <a:ext cx="1368152" cy="1540898"/>
          </a:xfrm>
          <a:prstGeom prst="rect">
            <a:avLst/>
          </a:prstGeom>
        </p:spPr>
      </p:pic>
      <p:sp>
        <p:nvSpPr>
          <p:cNvPr id="5" name="Content Placeholder 1"/>
          <p:cNvSpPr>
            <a:spLocks noGrp="1"/>
          </p:cNvSpPr>
          <p:nvPr>
            <p:ph idx="1"/>
          </p:nvPr>
        </p:nvSpPr>
        <p:spPr>
          <a:xfrm>
            <a:off x="467544" y="1772816"/>
            <a:ext cx="8229600" cy="4525963"/>
          </a:xfrm>
        </p:spPr>
        <p:txBody>
          <a:bodyPr/>
          <a:lstStyle/>
          <a:p>
            <a:pPr>
              <a:buFont typeface="Wingdings" pitchFamily="2" charset="2"/>
              <a:buChar char="Ø"/>
            </a:pPr>
            <a:r>
              <a:rPr lang="en-GB" dirty="0" smtClean="0"/>
              <a:t>Increasing numbers of visitors, students, volunteers, members, library users...</a:t>
            </a:r>
          </a:p>
          <a:p>
            <a:pPr>
              <a:buFont typeface="Wingdings" pitchFamily="2" charset="2"/>
              <a:buChar char="Ø"/>
            </a:pPr>
            <a:endParaRPr lang="en-GB" dirty="0" smtClean="0"/>
          </a:p>
          <a:p>
            <a:pPr lvl="0">
              <a:buFont typeface="Wingdings" pitchFamily="2" charset="2"/>
              <a:buChar char="Ø"/>
            </a:pPr>
            <a:r>
              <a:rPr lang="en-GB" dirty="0" smtClean="0"/>
              <a:t>BUT there is a long way to go, lots more to do.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linds(horizontal)">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TotalTime>
  <Words>607</Words>
  <Application>Microsoft Office PowerPoint</Application>
  <PresentationFormat>On-screen Show (4:3)</PresentationFormat>
  <Paragraphs>113</Paragraphs>
  <Slides>15</Slides>
  <Notes>0</Notes>
  <HiddenSlides>1</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AGM report  </vt:lpstr>
      <vt:lpstr>Slide 2</vt:lpstr>
      <vt:lpstr>Why do we exist?</vt:lpstr>
      <vt:lpstr>Practical goals:  are we making progress?</vt:lpstr>
      <vt:lpstr>Cultural events</vt:lpstr>
      <vt:lpstr>Language learning</vt:lpstr>
      <vt:lpstr>Business</vt:lpstr>
      <vt:lpstr>Awareness</vt:lpstr>
      <vt:lpstr>Can we measure results?</vt:lpstr>
      <vt:lpstr>Plans for the future</vt:lpstr>
      <vt:lpstr>Do we want to stay here?</vt:lpstr>
      <vt:lpstr>Can we afford to stay on?</vt:lpstr>
      <vt:lpstr>Slide 13</vt:lpstr>
      <vt:lpstr>For what it’s worth....</vt:lpstr>
      <vt:lpstr>Щасливого Різдва!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AGM report</dc:title>
  <dc:creator>Jenny</dc:creator>
  <cp:lastModifiedBy>Jenny</cp:lastModifiedBy>
  <cp:revision>15</cp:revision>
  <dcterms:created xsi:type="dcterms:W3CDTF">2010-12-14T15:34:59Z</dcterms:created>
  <dcterms:modified xsi:type="dcterms:W3CDTF">2010-12-16T16:54:01Z</dcterms:modified>
</cp:coreProperties>
</file>