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21"/>
  </p:handoutMasterIdLst>
  <p:sldIdLst>
    <p:sldId id="256" r:id="rId2"/>
    <p:sldId id="286" r:id="rId3"/>
    <p:sldId id="272" r:id="rId4"/>
    <p:sldId id="289" r:id="rId5"/>
    <p:sldId id="273" r:id="rId6"/>
    <p:sldId id="274" r:id="rId7"/>
    <p:sldId id="275" r:id="rId8"/>
    <p:sldId id="276" r:id="rId9"/>
    <p:sldId id="283" r:id="rId10"/>
    <p:sldId id="277" r:id="rId11"/>
    <p:sldId id="278" r:id="rId12"/>
    <p:sldId id="280" r:id="rId13"/>
    <p:sldId id="281" r:id="rId14"/>
    <p:sldId id="279" r:id="rId15"/>
    <p:sldId id="284" r:id="rId16"/>
    <p:sldId id="285" r:id="rId17"/>
    <p:sldId id="287" r:id="rId18"/>
    <p:sldId id="288" r:id="rId19"/>
    <p:sldId id="292" r:id="rId20"/>
  </p:sldIdLst>
  <p:sldSz cx="9144000" cy="6858000" type="screen4x3"/>
  <p:notesSz cx="6858000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44" autoAdjust="0"/>
    <p:restoredTop sz="94723" autoAdjust="0"/>
  </p:normalViewPr>
  <p:slideViewPr>
    <p:cSldViewPr>
      <p:cViewPr>
        <p:scale>
          <a:sx n="60" d="100"/>
          <a:sy n="60" d="100"/>
        </p:scale>
        <p:origin x="-4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y\Documents\website\web%20statistics\web%20statistics%202014-%20%20SR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u="sng" dirty="0" smtClean="0"/>
              <a:t>www.scotlandrussiaforum.org : av. visits/ month</a:t>
            </a:r>
            <a:endParaRPr lang="en-US" b="0" u="sng" dirty="0"/>
          </a:p>
        </c:rich>
      </c:tx>
      <c:layout>
        <c:manualLayout>
          <c:xMode val="edge"/>
          <c:yMode val="edge"/>
          <c:x val="9.3900446246713343E-2"/>
          <c:y val="1.6638612481212778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'SRF years'!$A$26</c:f>
              <c:strCache>
                <c:ptCount val="1"/>
                <c:pt idx="0">
                  <c:v>visits: monthly av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'SRF years'!$B$25:$I$25</c:f>
              <c:strCache>
                <c:ptCount val="8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Jan-Sept 2015</c:v>
                </c:pt>
              </c:strCache>
            </c:strRef>
          </c:cat>
          <c:val>
            <c:numRef>
              <c:f>'SRF years'!$B$26:$I$26</c:f>
              <c:numCache>
                <c:formatCode>General</c:formatCode>
                <c:ptCount val="8"/>
                <c:pt idx="0">
                  <c:v>608</c:v>
                </c:pt>
                <c:pt idx="1">
                  <c:v>1545</c:v>
                </c:pt>
                <c:pt idx="2">
                  <c:v>4522</c:v>
                </c:pt>
                <c:pt idx="3">
                  <c:v>5421</c:v>
                </c:pt>
                <c:pt idx="4">
                  <c:v>6253</c:v>
                </c:pt>
                <c:pt idx="5">
                  <c:v>6972</c:v>
                </c:pt>
                <c:pt idx="6" formatCode="#,##0">
                  <c:v>7944</c:v>
                </c:pt>
                <c:pt idx="7" formatCode="#,##0">
                  <c:v>9653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000256"/>
        <c:axId val="63811584"/>
      </c:barChart>
      <c:catAx>
        <c:axId val="9600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3811584"/>
        <c:crosses val="autoZero"/>
        <c:auto val="1"/>
        <c:lblAlgn val="ctr"/>
        <c:lblOffset val="100"/>
        <c:noMultiLvlLbl val="0"/>
      </c:catAx>
      <c:valAx>
        <c:axId val="6381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000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3713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93713"/>
          </a:xfrm>
          <a:prstGeom prst="rect">
            <a:avLst/>
          </a:prstGeom>
        </p:spPr>
        <p:txBody>
          <a:bodyPr vert="horz" lIns="91842" tIns="45921" rIns="91842" bIns="45921" rtlCol="0"/>
          <a:lstStyle>
            <a:lvl1pPr algn="r">
              <a:defRPr sz="1300"/>
            </a:lvl1pPr>
          </a:lstStyle>
          <a:p>
            <a:fld id="{902A713C-F100-4C4B-85B7-739580CA59D7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71800" cy="493713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8824"/>
            <a:ext cx="2971800" cy="493713"/>
          </a:xfrm>
          <a:prstGeom prst="rect">
            <a:avLst/>
          </a:prstGeom>
        </p:spPr>
        <p:txBody>
          <a:bodyPr vert="horz" lIns="91842" tIns="45921" rIns="91842" bIns="45921" rtlCol="0" anchor="b"/>
          <a:lstStyle>
            <a:lvl1pPr algn="r">
              <a:defRPr sz="1300"/>
            </a:lvl1pPr>
          </a:lstStyle>
          <a:p>
            <a:fld id="{D5B3BA51-A79F-40CA-8BFF-8B80BE12AE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6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968CB0-DC55-4426-9C1F-B04BC8044B3D}" type="datetimeFigureOut">
              <a:rPr lang="en-GB" smtClean="0"/>
              <a:pPr/>
              <a:t>30/10/2015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3EB89A6-65A7-4E02-9AB9-0BDA1DB1EDA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landrussiaforum.org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9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slide" Target="slide11.xml"/><Relationship Id="rId17" Type="http://schemas.openxmlformats.org/officeDocument/2006/relationships/image" Target="../media/image11.jpeg"/><Relationship Id="rId2" Type="http://schemas.openxmlformats.org/officeDocument/2006/relationships/slide" Target="slide3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image" Target="../media/image7.jpeg"/><Relationship Id="rId1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slide" Target="slide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9.jpeg"/><Relationship Id="rId5" Type="http://schemas.openxmlformats.org/officeDocument/2006/relationships/image" Target="../media/image6.png"/><Relationship Id="rId15" Type="http://schemas.openxmlformats.org/officeDocument/2006/relationships/image" Target="../media/image11.jpeg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image" Target="../media/image8.jpeg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doutaboutrussia.co.uk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7809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b="1" dirty="0">
                <a:ea typeface="Calibri"/>
                <a:cs typeface="Arial"/>
              </a:rPr>
              <a:t>AGM report </a:t>
            </a:r>
            <a:r>
              <a:rPr lang="en-GB" dirty="0">
                <a:ea typeface="Calibri"/>
                <a:cs typeface="Times New Roman"/>
              </a:rPr>
              <a:t/>
            </a:r>
            <a:br>
              <a:rPr lang="en-GB" dirty="0">
                <a:ea typeface="Calibri"/>
                <a:cs typeface="Times New Roman"/>
              </a:rPr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7772400" cy="1199704"/>
          </a:xfrm>
        </p:spPr>
        <p:txBody>
          <a:bodyPr>
            <a:normAutofit fontScale="92500" lnSpcReduction="20000"/>
          </a:bodyPr>
          <a:lstStyle/>
          <a:p>
            <a:endParaRPr lang="en-GB" b="1" dirty="0" smtClean="0">
              <a:ea typeface="Calibri"/>
              <a:cs typeface="Arial"/>
            </a:endParaRPr>
          </a:p>
          <a:p>
            <a:r>
              <a:rPr lang="en-GB" b="1" dirty="0" smtClean="0">
                <a:ea typeface="Calibri"/>
                <a:cs typeface="Arial"/>
              </a:rPr>
              <a:t>28 October 2015</a:t>
            </a:r>
          </a:p>
          <a:p>
            <a:r>
              <a:rPr lang="en-GB" b="1" dirty="0" smtClean="0">
                <a:cs typeface="Arial"/>
              </a:rPr>
              <a:t>Jenny Carr, SRF chairperson</a:t>
            </a:r>
            <a:endParaRPr lang="en-GB" dirty="0"/>
          </a:p>
        </p:txBody>
      </p:sp>
      <p:pic>
        <p:nvPicPr>
          <p:cNvPr id="4" name="Picture 3" descr="SRF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2053976" cy="2313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Russian classes</a:t>
            </a:r>
            <a:endParaRPr lang="en-GB" dirty="0"/>
          </a:p>
        </p:txBody>
      </p:sp>
      <p:pic>
        <p:nvPicPr>
          <p:cNvPr id="6146" name="Picture 2" descr="C:\Users\Jenny\Documents\AGMs + other docs\2015\chairs report\langclass2_march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814">
            <a:off x="6816654" y="400532"/>
            <a:ext cx="1904685" cy="159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12776"/>
            <a:ext cx="7776864" cy="4536504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v"/>
              <a:defRPr kumimoji="0" sz="22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pPr marL="109728" indent="0">
              <a:buNone/>
            </a:pPr>
            <a:r>
              <a:rPr lang="en-GB" u="sng" dirty="0"/>
              <a:t>2014-5</a:t>
            </a:r>
            <a:r>
              <a:rPr lang="en-GB" dirty="0"/>
              <a:t>:</a:t>
            </a:r>
          </a:p>
          <a:p>
            <a:r>
              <a:rPr lang="en-GB" dirty="0"/>
              <a:t>classes continued , mainly intermediate and advanced, numbers overall were lower than in the past and many classes run in tutors’ homes</a:t>
            </a:r>
          </a:p>
          <a:p>
            <a:r>
              <a:rPr lang="en-GB" dirty="0"/>
              <a:t>Student feedback </a:t>
            </a:r>
            <a:r>
              <a:rPr lang="en-GB" dirty="0" smtClean="0"/>
              <a:t>good</a:t>
            </a:r>
            <a:endParaRPr lang="en-GB" dirty="0"/>
          </a:p>
          <a:p>
            <a:pPr marL="109728" indent="0">
              <a:buNone/>
            </a:pPr>
            <a:r>
              <a:rPr lang="en-GB" u="sng" dirty="0"/>
              <a:t>2015-16</a:t>
            </a:r>
            <a:r>
              <a:rPr lang="en-GB" dirty="0"/>
              <a:t>: </a:t>
            </a:r>
          </a:p>
          <a:p>
            <a:r>
              <a:rPr lang="en-GB" dirty="0"/>
              <a:t>launched the year with an Open Day and more publicity so now have a strong beginners’ class in addition to the other levels</a:t>
            </a:r>
          </a:p>
          <a:p>
            <a:r>
              <a:rPr lang="en-GB" dirty="0"/>
              <a:t>Most classes this year will be in Summerhall</a:t>
            </a:r>
          </a:p>
        </p:txBody>
      </p:sp>
    </p:spTree>
    <p:extLst>
      <p:ext uri="{BB962C8B-B14F-4D97-AF65-F5344CB8AC3E}">
        <p14:creationId xmlns:p14="http://schemas.microsoft.com/office/powerpoint/2010/main" val="31750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</a:t>
            </a:r>
            <a:endParaRPr lang="en-GB" dirty="0"/>
          </a:p>
        </p:txBody>
      </p:sp>
      <p:pic>
        <p:nvPicPr>
          <p:cNvPr id="7170" name="Picture 2" descr="C:\Users\Jenny\Documents\AGMs + other docs\2015\chairs report\ww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526">
            <a:off x="6514607" y="274858"/>
            <a:ext cx="2260749" cy="144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976727"/>
            <a:ext cx="8064896" cy="2985433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v"/>
              <a:defRPr kumimoji="0" sz="22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pPr marL="109728" indent="0">
              <a:buNone/>
            </a:pPr>
            <a:r>
              <a:rPr lang="en-GB" sz="2300" dirty="0"/>
              <a:t>Our main activity, mainly online</a:t>
            </a:r>
          </a:p>
          <a:p>
            <a:r>
              <a:rPr lang="en-GB" sz="2300" dirty="0"/>
              <a:t>Monthly email bulletin</a:t>
            </a:r>
          </a:p>
          <a:p>
            <a:r>
              <a:rPr lang="en-GB" sz="2300" dirty="0"/>
              <a:t>Website </a:t>
            </a:r>
            <a:r>
              <a:rPr lang="en-GB" sz="2300" dirty="0">
                <a:hlinkClick r:id="rId3"/>
              </a:rPr>
              <a:t>www.scotlandrussiaforum.org</a:t>
            </a:r>
            <a:endParaRPr lang="en-GB" sz="2300" dirty="0"/>
          </a:p>
          <a:p>
            <a:r>
              <a:rPr lang="en-GB" sz="2300" dirty="0"/>
              <a:t>Facebook “The Scotland-Russia Forum”</a:t>
            </a:r>
          </a:p>
          <a:p>
            <a:r>
              <a:rPr lang="en-GB" sz="2300" dirty="0"/>
              <a:t>Twitter @</a:t>
            </a:r>
            <a:r>
              <a:rPr lang="en-GB" sz="2300" dirty="0" err="1"/>
              <a:t>ScotRussiaForum</a:t>
            </a:r>
            <a:r>
              <a:rPr lang="en-GB" sz="2300" dirty="0"/>
              <a:t> </a:t>
            </a:r>
          </a:p>
          <a:p>
            <a:r>
              <a:rPr lang="en-GB" sz="2300" dirty="0"/>
              <a:t>(… and everything else we do)</a:t>
            </a:r>
          </a:p>
        </p:txBody>
      </p:sp>
    </p:spTree>
    <p:extLst>
      <p:ext uri="{BB962C8B-B14F-4D97-AF65-F5344CB8AC3E}">
        <p14:creationId xmlns:p14="http://schemas.microsoft.com/office/powerpoint/2010/main" val="41189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309125"/>
              </p:ext>
            </p:extLst>
          </p:nvPr>
        </p:nvGraphicFramePr>
        <p:xfrm>
          <a:off x="467544" y="1340768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1224136"/>
                <a:gridCol w="1296144"/>
                <a:gridCol w="1224136"/>
                <a:gridCol w="1172816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Related organisations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Facebook “likes”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Twitter followers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Dec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20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Oct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20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Dec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20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Oct</a:t>
                      </a:r>
                      <a:r>
                        <a:rPr lang="en-GB" sz="2000" b="1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20</a:t>
                      </a:r>
                      <a:r>
                        <a:rPr lang="en-GB" sz="2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Academia Rossica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10286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10370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1798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1765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Rossotrudnichestvo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UK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3935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5085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3025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Pushkin House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2682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3925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1696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2439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AUGB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2523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3324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732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Russian Art &amp; Culture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1134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1863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2198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5796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SRF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Dashkova Centre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462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349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SCRSS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Westminster Russia Forum 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RCS Haven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138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GB-Russia </a:t>
                      </a:r>
                      <a:r>
                        <a:rPr lang="en-GB" sz="2000" b="1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Soc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113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Benchmarking – social networks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18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3700" dirty="0" smtClean="0"/>
              <a:t>Websites and e-bulletin</a:t>
            </a:r>
            <a:endParaRPr lang="en-GB" sz="3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6713759"/>
              </p:ext>
            </p:extLst>
          </p:nvPr>
        </p:nvGraphicFramePr>
        <p:xfrm>
          <a:off x="827584" y="1124744"/>
          <a:ext cx="691276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4941168"/>
            <a:ext cx="547260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www.findoutaboutrussia.co.uk: </a:t>
            </a:r>
          </a:p>
          <a:p>
            <a:r>
              <a:rPr lang="en-GB" dirty="0"/>
              <a:t>a</a:t>
            </a:r>
            <a:r>
              <a:rPr lang="en-GB" dirty="0" smtClean="0"/>
              <a:t>verage 2000 visits March-Sept 2015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5764614"/>
            <a:ext cx="468052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E-bulletin: 1145 addressees, Oct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46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800" dirty="0" smtClean="0"/>
              <a:t>English language assistants</a:t>
            </a:r>
            <a:endParaRPr lang="en-GB" sz="3800" dirty="0"/>
          </a:p>
        </p:txBody>
      </p:sp>
      <p:pic>
        <p:nvPicPr>
          <p:cNvPr id="8194" name="Picture 2" descr="C:\Users\Jenny\Documents\AGMs + other docs\2015\chairs report\teach engl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3037">
            <a:off x="7026265" y="622012"/>
            <a:ext cx="1896964" cy="14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109728" indent="0">
              <a:buNone/>
            </a:pPr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We recruit English language assistants for a number of Russian universities.</a:t>
            </a:r>
          </a:p>
          <a:p>
            <a:pPr marL="109728" indent="0">
              <a:buNone/>
            </a:pPr>
            <a:r>
              <a:rPr lang="en-GB" dirty="0" smtClean="0"/>
              <a:t>Work closely with Scottish university Russian </a:t>
            </a:r>
            <a:r>
              <a:rPr lang="en-GB" dirty="0" err="1" smtClean="0"/>
              <a:t>depts</a:t>
            </a:r>
            <a:r>
              <a:rPr lang="en-GB" dirty="0" smtClean="0"/>
              <a:t> and last year had more applicants than ever before.</a:t>
            </a:r>
          </a:p>
          <a:p>
            <a:pPr marL="109728" indent="0">
              <a:buNone/>
            </a:pPr>
            <a:r>
              <a:rPr lang="en-GB" dirty="0" smtClean="0"/>
              <a:t>Placements are few most years but closer relations with the Russian universities should improve the situation.</a:t>
            </a:r>
          </a:p>
          <a:p>
            <a:pPr marL="109728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79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96389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GB" dirty="0" smtClean="0"/>
              <a:t>New constitution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GB" dirty="0" smtClean="0"/>
              <a:t>Redesign </a:t>
            </a:r>
            <a:r>
              <a:rPr lang="en-GB" dirty="0"/>
              <a:t>of </a:t>
            </a:r>
            <a:r>
              <a:rPr lang="en-GB" dirty="0" smtClean="0"/>
              <a:t>both websites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GB" dirty="0"/>
              <a:t>New Russian writing – work with </a:t>
            </a:r>
            <a:r>
              <a:rPr lang="en-GB" dirty="0" err="1"/>
              <a:t>Glas</a:t>
            </a:r>
            <a:endParaRPr lang="en-GB" dirty="0"/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GB" dirty="0" smtClean="0"/>
              <a:t>Talks and exhibition(s)?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GB" dirty="0" smtClean="0"/>
              <a:t>Stand at the Language Show in Glasgow</a:t>
            </a:r>
          </a:p>
          <a:p>
            <a:pPr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en-GB" dirty="0" smtClean="0"/>
              <a:t>Visit more schools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 for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nny\Documents\AGMs + other docs\2015\chairs report\SRF-Glas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93635" cy="507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87727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www.scotlandrussiaforum.org/newwriting.html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9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Flogo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4970" y="2386049"/>
            <a:ext cx="1672167" cy="1883299"/>
          </a:xfrm>
          <a:prstGeom prst="rect">
            <a:avLst/>
          </a:prstGeom>
        </p:spPr>
      </p:pic>
      <p:sp>
        <p:nvSpPr>
          <p:cNvPr id="5" name="AutoShape 2" descr="Image result for what's 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3619">
            <a:off x="242187" y="627386"/>
            <a:ext cx="25336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85" y="124248"/>
            <a:ext cx="1362338" cy="196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Jenny\Documents\Find Out About Russia\competition\competition entries\winners\5-6\web version\Immy-Duggan-age-6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957">
            <a:off x="7071218" y="2593076"/>
            <a:ext cx="1373269" cy="18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scotlandrussiaforum.org/resources/langclass2_march2010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41" y="5013176"/>
            <a:ext cx="1704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nny\Documents\AGMs + other docs\2015\chairs report\www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08" y="5013176"/>
            <a:ext cx="2088232" cy="13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enny\Documents\AGMs + other docs\2015\chairs report\teach english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7212">
            <a:off x="478949" y="3786170"/>
            <a:ext cx="2060127" cy="155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nny\Documents\temp\library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6069">
            <a:off x="6252416" y="633494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959905">
            <a:off x="561686" y="1939516"/>
            <a:ext cx="2437954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New projects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3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Officers and committee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Members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Supporters, moral and financial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SRF Review team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dirty="0" smtClean="0"/>
              <a:t>Чай н Чат </a:t>
            </a:r>
            <a:r>
              <a:rPr lang="en-GB" dirty="0" smtClean="0"/>
              <a:t>organisers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Language tutors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Collaborators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 smtClean="0"/>
              <a:t>Volunteers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dirty="0"/>
              <a:t>Russian and Ukrainian Consulates</a:t>
            </a:r>
            <a:endParaRPr lang="en-GB" dirty="0" smtClean="0"/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mtClean="0"/>
              <a:t>And others!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 to: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7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 rot="19737469">
            <a:off x="842541" y="2314576"/>
            <a:ext cx="3539619" cy="419880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308268" y="771495"/>
            <a:ext cx="2703892" cy="17633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60425" y="1333987"/>
            <a:ext cx="2695751" cy="12559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84696" y="1911256"/>
            <a:ext cx="2959512" cy="8980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83" y="222156"/>
            <a:ext cx="170021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281" y="-244925"/>
            <a:ext cx="1851233" cy="175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9" y="463112"/>
            <a:ext cx="1833907" cy="174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3072">
            <a:off x="6926986" y="999368"/>
            <a:ext cx="1988529" cy="188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RF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3324" y="2386051"/>
            <a:ext cx="1672167" cy="1883299"/>
          </a:xfrm>
          <a:prstGeom prst="rect">
            <a:avLst/>
          </a:prstGeom>
        </p:spPr>
      </p:pic>
      <p:pic>
        <p:nvPicPr>
          <p:cNvPr id="1026" name="Picture 2" descr="C:\Users\Jenny\AppData\Local\Microsoft\Windows\INetCache\IE\JH1BCJSV\Wolk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2" y="164894"/>
            <a:ext cx="5750069" cy="586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enny\AppData\Local\Microsoft\Windows\INetCache\IE\JH1BCJSV\Wolk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-373526"/>
            <a:ext cx="5292080" cy="503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enny\AppData\Local\Microsoft\Windows\INetCache\IE\JH1BCJSV\Wolke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207" y="2655414"/>
            <a:ext cx="5112568" cy="48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enny\Documents\AGMs + other docs\2015\chairs report\ambassad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5086350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1" y="2061390"/>
            <a:ext cx="4248472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Political dialogue between Russia and Britain has gone and “the only sphere we have left is culture”, Russia’s ambassador to London has told The Times. 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Alexander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Yakovenko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said that diplomatic relations had sunk to new lows over the Syria and Ukraine conflicts after having “bit by bit fallen into decline” in recent 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Times, 26 October </a:t>
            </a:r>
            <a:r>
              <a:rPr lang="en-GB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5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 is the SRF </a:t>
            </a:r>
            <a:br>
              <a:rPr lang="en-GB" dirty="0" smtClean="0"/>
            </a:br>
            <a:r>
              <a:rPr lang="en-GB" dirty="0" smtClean="0"/>
              <a:t>and what is it trying to do?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300" dirty="0"/>
              <a:t>Educational charity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300" dirty="0"/>
              <a:t>Tries to promote understanding of all the countries of the FSU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300" dirty="0"/>
              <a:t>Broad range of </a:t>
            </a:r>
            <a:r>
              <a:rPr lang="en-GB" sz="2300" dirty="0" smtClean="0"/>
              <a:t>interests </a:t>
            </a:r>
            <a:endParaRPr lang="en-GB" sz="2300" dirty="0"/>
          </a:p>
          <a:p>
            <a:pPr marL="360000" indent="0">
              <a:spcBef>
                <a:spcPts val="600"/>
              </a:spcBef>
              <a:buNone/>
            </a:pPr>
            <a:r>
              <a:rPr lang="en-GB" sz="1600" dirty="0" smtClean="0"/>
              <a:t>“</a:t>
            </a:r>
            <a:r>
              <a:rPr lang="en-GB" sz="1600" i="1" dirty="0" smtClean="0"/>
              <a:t>the </a:t>
            </a:r>
            <a:r>
              <a:rPr lang="en-GB" sz="1600" i="1" dirty="0"/>
              <a:t>respective ways of life</a:t>
            </a:r>
            <a:r>
              <a:rPr lang="en-GB" sz="1600" i="1" dirty="0" smtClean="0"/>
              <a:t>, history</a:t>
            </a:r>
            <a:r>
              <a:rPr lang="en-GB" sz="1600" i="1" dirty="0"/>
              <a:t>, heritage and the cultural and commercial activities </a:t>
            </a:r>
            <a:r>
              <a:rPr lang="en-GB" sz="1600" i="1" dirty="0" smtClean="0"/>
              <a:t>and voluntary </a:t>
            </a:r>
            <a:r>
              <a:rPr lang="en-GB" sz="1600" i="1" dirty="0"/>
              <a:t>services of the said countries and through the creation </a:t>
            </a:r>
            <a:r>
              <a:rPr lang="en-GB" sz="1600" i="1" dirty="0" smtClean="0"/>
              <a:t>of educational </a:t>
            </a:r>
            <a:r>
              <a:rPr lang="en-GB" sz="1600" i="1" dirty="0"/>
              <a:t>contacts of all kinds between the peoples of </a:t>
            </a:r>
            <a:r>
              <a:rPr lang="en-GB" sz="1600" i="1" dirty="0" smtClean="0"/>
              <a:t>these educational </a:t>
            </a:r>
            <a:r>
              <a:rPr lang="en-GB" sz="1600" i="1" dirty="0"/>
              <a:t>contacts of all kinds between the peoples of </a:t>
            </a:r>
            <a:r>
              <a:rPr lang="en-GB" sz="1600" i="1" dirty="0" smtClean="0"/>
              <a:t>these countries</a:t>
            </a:r>
            <a:r>
              <a:rPr lang="en-GB" sz="1600" dirty="0" smtClean="0"/>
              <a:t>” Constitution 3.2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300" dirty="0" smtClean="0"/>
              <a:t>Independent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300" dirty="0" smtClean="0"/>
              <a:t>Voluntary</a:t>
            </a:r>
          </a:p>
          <a:p>
            <a:pPr marL="109728" indent="0">
              <a:buNone/>
            </a:pPr>
            <a:endParaRPr lang="en-GB" dirty="0"/>
          </a:p>
        </p:txBody>
      </p:sp>
      <p:pic>
        <p:nvPicPr>
          <p:cNvPr id="5" name="Picture 4" descr="SRF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734" y="260648"/>
            <a:ext cx="1086901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2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RFlog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4970" y="2386049"/>
            <a:ext cx="1672167" cy="1883299"/>
          </a:xfrm>
          <a:prstGeom prst="rect">
            <a:avLst/>
          </a:prstGeom>
        </p:spPr>
      </p:pic>
      <p:sp>
        <p:nvSpPr>
          <p:cNvPr id="5" name="AutoShape 2" descr="Image result for what's 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3619">
            <a:off x="242187" y="627386"/>
            <a:ext cx="25336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885" y="124248"/>
            <a:ext cx="1362338" cy="196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Jenny\Documents\Find Out About Russia\competition\competition entries\winners\5-6\web version\Immy-Duggan-age-6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957">
            <a:off x="7071218" y="2593076"/>
            <a:ext cx="1373269" cy="18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scotlandrussiaforum.org/resources/langclass2_march20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41" y="5013176"/>
            <a:ext cx="17049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enny\Documents\AGMs + other docs\2015\chairs report\www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08" y="5013176"/>
            <a:ext cx="2088232" cy="13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enny\Documents\AGMs + other docs\2015\chairs report\teach english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7212">
            <a:off x="478949" y="3786170"/>
            <a:ext cx="2060127" cy="155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enny\Documents\temp\library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6069">
            <a:off x="6252416" y="633494"/>
            <a:ext cx="2286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20959905">
            <a:off x="561686" y="1939516"/>
            <a:ext cx="2437954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solid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New projects</a:t>
            </a:r>
            <a:endParaRPr lang="en-US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40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SRF events 2014-15</a:t>
            </a:r>
            <a:endParaRPr lang="en-GB" dirty="0"/>
          </a:p>
        </p:txBody>
      </p:sp>
      <p:pic>
        <p:nvPicPr>
          <p:cNvPr id="2050" name="Picture 2" descr="C:\Users\Jenny\Documents\AGMs + other docs\2015\chairs report\ev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9689">
            <a:off x="5929135" y="627051"/>
            <a:ext cx="3017419" cy="11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753" y="1700808"/>
            <a:ext cx="8865247" cy="56169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v"/>
              <a:defRPr kumimoji="0" sz="23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  <a:extLst/>
          </a:lstStyle>
          <a:p>
            <a:r>
              <a:rPr lang="en-GB" sz="2200" dirty="0"/>
              <a:t>Sept 2014: Lermontov Exhibition and Reception, Scottish Parliament</a:t>
            </a:r>
          </a:p>
          <a:p>
            <a:r>
              <a:rPr lang="en-GB" sz="2200" dirty="0"/>
              <a:t>Oct 2014: Business roundtable</a:t>
            </a:r>
          </a:p>
          <a:p>
            <a:r>
              <a:rPr lang="en-GB" sz="2200" dirty="0"/>
              <a:t>Jan 2015: Roundtable on the Russian economy</a:t>
            </a:r>
          </a:p>
          <a:p>
            <a:r>
              <a:rPr lang="en-GB" sz="2200" dirty="0"/>
              <a:t>March 2015: talk by Peter </a:t>
            </a:r>
            <a:r>
              <a:rPr lang="en-GB" sz="2200" dirty="0" err="1"/>
              <a:t>Pomerantsev</a:t>
            </a:r>
            <a:r>
              <a:rPr lang="en-GB" sz="2200" dirty="0"/>
              <a:t> on the Russian media</a:t>
            </a:r>
          </a:p>
          <a:p>
            <a:r>
              <a:rPr lang="en-GB" sz="2200" dirty="0"/>
              <a:t>All year: monthly “Chai n Chat” meetings + summer outing</a:t>
            </a:r>
          </a:p>
          <a:p>
            <a:r>
              <a:rPr lang="en-GB" sz="2000" i="1" dirty="0"/>
              <a:t>2015-6 so far: David MacFadyen on Russian Popular Music, Student party, Natalia </a:t>
            </a:r>
            <a:r>
              <a:rPr lang="en-GB" sz="2000" i="1" dirty="0" err="1"/>
              <a:t>Maeva</a:t>
            </a:r>
            <a:r>
              <a:rPr lang="en-GB" sz="2000" i="1" dirty="0"/>
              <a:t> poetry recital (2 Nov), Warwick Ball on Eurasian history (19 Nov).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69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Scotland Russia Review</a:t>
            </a:r>
            <a:endParaRPr lang="en-GB" dirty="0"/>
          </a:p>
        </p:txBody>
      </p:sp>
      <p:pic>
        <p:nvPicPr>
          <p:cNvPr id="3074" name="Picture 2" descr="C:\Users\Jenny\Documents\AGMs + other docs\2015\chairs report\Review 2015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850" y="1700808"/>
            <a:ext cx="1865715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enny\Documents\AGMs + other docs\2015\chairs report\Review 201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56" y="1700808"/>
            <a:ext cx="19621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601506" y="3795957"/>
            <a:ext cx="1898486" cy="5998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GB" dirty="0" smtClean="0">
                <a:ea typeface="Calibri"/>
                <a:cs typeface="Arial"/>
              </a:rPr>
              <a:t>Feb 2015</a:t>
            </a:r>
          </a:p>
          <a:p>
            <a:pPr marL="109728" indent="0">
              <a:buNone/>
            </a:pPr>
            <a:endParaRPr lang="en-GB" b="1" dirty="0" smtClean="0">
              <a:ea typeface="Calibri"/>
              <a:cs typeface="Arial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546074" y="3792425"/>
            <a:ext cx="2286322" cy="5998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en-GB" dirty="0" smtClean="0">
                <a:ea typeface="Calibri"/>
                <a:cs typeface="Arial"/>
              </a:rPr>
              <a:t>Sept 2015</a:t>
            </a:r>
          </a:p>
          <a:p>
            <a:pPr marL="109728" indent="0">
              <a:buNone/>
            </a:pPr>
            <a:endParaRPr lang="en-GB" b="1" dirty="0" smtClean="0">
              <a:ea typeface="Calibri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4493539"/>
            <a:ext cx="8280920" cy="14401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v"/>
              <a:defRPr kumimoji="0" sz="23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  <a:extLst/>
          </a:lstStyle>
          <a:p>
            <a:r>
              <a:rPr lang="en-GB" sz="1800" dirty="0"/>
              <a:t>500 copies are distributed, to members and others</a:t>
            </a:r>
          </a:p>
          <a:p>
            <a:r>
              <a:rPr lang="en-GB" sz="1800" dirty="0"/>
              <a:t>The Review is also available online on www.scotlandrussiaforum.org/publications.html. </a:t>
            </a:r>
            <a:r>
              <a:rPr lang="en-GB" sz="1800" dirty="0" smtClean="0"/>
              <a:t>  The </a:t>
            </a:r>
            <a:r>
              <a:rPr lang="en-GB" sz="1800" dirty="0"/>
              <a:t>Feb 2015 issue was downloaded 1532 times </a:t>
            </a:r>
            <a:r>
              <a:rPr lang="en-GB" sz="1800" dirty="0" smtClean="0"/>
              <a:t>Feb-Sept</a:t>
            </a:r>
            <a:r>
              <a:rPr lang="en-GB" sz="1800" dirty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6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Library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771800" y="4844335"/>
            <a:ext cx="4032448" cy="1231106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n-US"/>
            </a:defPPr>
            <a:lvl1pPr marL="365760" indent="-25603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v"/>
              <a:defRPr kumimoji="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en-GB" sz="2300" dirty="0"/>
              <a:t>Reorganised</a:t>
            </a:r>
          </a:p>
          <a:p>
            <a:r>
              <a:rPr lang="en-GB" sz="2300" dirty="0"/>
              <a:t>Catalogue updated</a:t>
            </a:r>
          </a:p>
          <a:p>
            <a:r>
              <a:rPr lang="en-GB" sz="2300" dirty="0"/>
              <a:t>Open for business</a:t>
            </a:r>
          </a:p>
        </p:txBody>
      </p:sp>
      <p:pic>
        <p:nvPicPr>
          <p:cNvPr id="4103" name="Picture 7" descr="C:\Users\Jenny\Documents\AGMs + other docs\2015\chairs report\librar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5688"/>
            <a:ext cx="7416824" cy="349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2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Schools project</a:t>
            </a:r>
            <a:endParaRPr lang="en-GB" dirty="0"/>
          </a:p>
        </p:txBody>
      </p:sp>
      <p:pic>
        <p:nvPicPr>
          <p:cNvPr id="5122" name="Picture 2" descr="C:\Users\Jenny\Documents\AGMs + other docs\2015\chairs report\Immy-Duggan-ag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343">
            <a:off x="6881497" y="497846"/>
            <a:ext cx="1430938" cy="19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204864"/>
            <a:ext cx="7560840" cy="386558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n-US"/>
            </a:defPPr>
            <a:lvl1pPr marL="365760" indent="-256032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anose="05000000000000000000" pitchFamily="2" charset="2"/>
              <a:buChar char="v"/>
              <a:defRPr kumimoji="0" sz="2200"/>
            </a:lvl1pPr>
            <a:lvl2pPr marL="621792" indent="-228600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/>
            </a:lvl2pPr>
            <a:lvl3pPr marL="859536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/>
            </a:lvl3pPr>
            <a:lvl4pPr marL="11430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/>
            </a:lvl4pPr>
            <a:lvl5pPr marL="1371600" indent="-228600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/>
            </a:lvl5pPr>
            <a:lvl6pPr marL="16002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/>
            </a:lvl6pPr>
            <a:lvl7pPr marL="18288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7pPr>
            <a:lvl8pPr marL="20574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/>
            </a:lvl8pPr>
            <a:lvl9pPr marL="2286000" indent="-228600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baseline="0"/>
            </a:lvl9pPr>
          </a:lstStyle>
          <a:p>
            <a:r>
              <a:rPr lang="en-GB" dirty="0"/>
              <a:t>Launched </a:t>
            </a:r>
            <a:r>
              <a:rPr lang="en-GB" dirty="0">
                <a:hlinkClick r:id="rId3"/>
              </a:rPr>
              <a:t>www.findoutaboutrussia.co.uk</a:t>
            </a:r>
            <a:endParaRPr lang="en-GB" dirty="0"/>
          </a:p>
          <a:p>
            <a:r>
              <a:rPr lang="en-GB" dirty="0"/>
              <a:t>Competition</a:t>
            </a:r>
          </a:p>
          <a:p>
            <a:r>
              <a:rPr lang="en-GB" dirty="0"/>
              <a:t>Exhibition</a:t>
            </a:r>
          </a:p>
          <a:p>
            <a:r>
              <a:rPr lang="en-GB" dirty="0"/>
              <a:t>School visits</a:t>
            </a:r>
          </a:p>
          <a:p>
            <a:endParaRPr lang="en-GB" dirty="0"/>
          </a:p>
          <a:p>
            <a:r>
              <a:rPr lang="en-GB" i="1" dirty="0"/>
              <a:t>Plans for 2015-16: more school visits, relaunch and improve </a:t>
            </a:r>
            <a:r>
              <a:rPr lang="en-GB" i="1" dirty="0">
                <a:hlinkClick r:id="rId4" action="ppaction://hlinksldjump"/>
              </a:rPr>
              <a:t>the website</a:t>
            </a:r>
            <a:r>
              <a:rPr lang="en-GB" i="1" dirty="0"/>
              <a:t>, design other materials for schools</a:t>
            </a:r>
          </a:p>
        </p:txBody>
      </p:sp>
    </p:spTree>
    <p:extLst>
      <p:ext uri="{BB962C8B-B14F-4D97-AF65-F5344CB8AC3E}">
        <p14:creationId xmlns:p14="http://schemas.microsoft.com/office/powerpoint/2010/main" val="28924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enny\Documents\AGMs + other docs\2015\chairs report\FO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62388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57192"/>
            <a:ext cx="362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www.findoutaboutrussia.co.uk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3414713"/>
            <a:ext cx="9525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1963"/>
            <a:ext cx="584835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52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3359</TotalTime>
  <Words>618</Words>
  <Application>Microsoft Office PowerPoint</Application>
  <PresentationFormat>On-screen Show (4:3)</PresentationFormat>
  <Paragraphs>148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AGM report  </vt:lpstr>
      <vt:lpstr>PowerPoint Presentation</vt:lpstr>
      <vt:lpstr>What is the SRF  and what is it trying to do?</vt:lpstr>
      <vt:lpstr>PowerPoint Presentation</vt:lpstr>
      <vt:lpstr>SRF events 2014-15</vt:lpstr>
      <vt:lpstr>The Scotland Russia Review</vt:lpstr>
      <vt:lpstr>Library</vt:lpstr>
      <vt:lpstr>Schools project</vt:lpstr>
      <vt:lpstr>PowerPoint Presentation</vt:lpstr>
      <vt:lpstr>Russian classes</vt:lpstr>
      <vt:lpstr>Information</vt:lpstr>
      <vt:lpstr>Benchmarking – social networks</vt:lpstr>
      <vt:lpstr>Websites and e-bulletin</vt:lpstr>
      <vt:lpstr>English language assistants</vt:lpstr>
      <vt:lpstr>Plans for 2016</vt:lpstr>
      <vt:lpstr>PowerPoint Presentation</vt:lpstr>
      <vt:lpstr>PowerPoint Presentation</vt:lpstr>
      <vt:lpstr>Thanks to: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AGM report</dc:title>
  <dc:creator>Jenny</dc:creator>
  <cp:lastModifiedBy>Jenny</cp:lastModifiedBy>
  <cp:revision>201</cp:revision>
  <cp:lastPrinted>2015-10-27T20:11:49Z</cp:lastPrinted>
  <dcterms:created xsi:type="dcterms:W3CDTF">2010-12-14T15:34:59Z</dcterms:created>
  <dcterms:modified xsi:type="dcterms:W3CDTF">2015-10-30T15:22:36Z</dcterms:modified>
</cp:coreProperties>
</file>